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30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1A071-2A74-455A-A49A-8BB21E4AC2F6}" type="datetimeFigureOut">
              <a:rPr lang="sr-Latn-CS" smtClean="0"/>
              <a:pPr/>
              <a:t>14.12.2016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857364"/>
            <a:ext cx="7772400" cy="1470025"/>
          </a:xfrm>
        </p:spPr>
        <p:txBody>
          <a:bodyPr/>
          <a:lstStyle/>
          <a:p>
            <a:r>
              <a:rPr lang="bs-Latn-BA" dirty="0" smtClean="0"/>
              <a:t>Liste čekanja u zdravstvenim ustanovama u HNŽ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480" y="4000504"/>
            <a:ext cx="5286412" cy="2000264"/>
          </a:xfrm>
        </p:spPr>
        <p:txBody>
          <a:bodyPr>
            <a:normAutofit/>
          </a:bodyPr>
          <a:lstStyle/>
          <a:p>
            <a:r>
              <a:rPr lang="bs-Latn-BA" dirty="0" smtClean="0"/>
              <a:t>Vedran Markotić, dr med</a:t>
            </a:r>
          </a:p>
          <a:p>
            <a:r>
              <a:rPr lang="bs-Latn-BA" dirty="0" smtClean="0"/>
              <a:t>Klinički zavod za radiologiju SKB Mostar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00166" y="714356"/>
          <a:ext cx="6096000" cy="365760"/>
        </p:xfrm>
        <a:graphic>
          <a:graphicData uri="http://schemas.openxmlformats.org/drawingml/2006/table">
            <a:tbl>
              <a:tblPr bandRow="1">
                <a:effectLst/>
                <a:tableStyleId>{5C22544A-7EE6-4342-B048-85BDC9FD1C3A}</a:tableStyleId>
              </a:tblPr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Konferencija</a:t>
                      </a:r>
                      <a:r>
                        <a:rPr lang="bs-Latn-BA" baseline="0" dirty="0" smtClean="0"/>
                        <a:t> o zdravstvu i zdravlju u HNŽ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5720" y="2428868"/>
            <a:ext cx="8229600" cy="1143000"/>
          </a:xfrm>
        </p:spPr>
        <p:txBody>
          <a:bodyPr/>
          <a:lstStyle/>
          <a:p>
            <a:r>
              <a:rPr lang="bs-Latn-BA" dirty="0" smtClean="0"/>
              <a:t>Hvala na pažnji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00166" y="428604"/>
          <a:ext cx="6096000" cy="365760"/>
        </p:xfrm>
        <a:graphic>
          <a:graphicData uri="http://schemas.openxmlformats.org/drawingml/2006/table">
            <a:tbl>
              <a:tblPr bandRow="1">
                <a:effectLst/>
                <a:tableStyleId>{5C22544A-7EE6-4342-B048-85BDC9FD1C3A}</a:tableStyleId>
              </a:tblPr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Konferencija</a:t>
                      </a:r>
                      <a:r>
                        <a:rPr lang="bs-Latn-BA" baseline="0" dirty="0" smtClean="0"/>
                        <a:t> o zdravstvu i zdravlju u HNŽ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s-Latn-BA" dirty="0" smtClean="0"/>
              <a:t>Liste čekanja na Kliničkom zavodu za radiologiju SKB Mostar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617789"/>
            <a:ext cx="8229600" cy="4240211"/>
          </a:xfrm>
        </p:spPr>
        <p:txBody>
          <a:bodyPr/>
          <a:lstStyle/>
          <a:p>
            <a:r>
              <a:rPr lang="bs-Latn-BA" dirty="0" smtClean="0"/>
              <a:t>Podaci prikupljeni nakon nedavnog upita zastupnika u parlamentu FBIH, prof.dr. Rusmir Mesihović.</a:t>
            </a:r>
          </a:p>
          <a:p>
            <a:r>
              <a:rPr lang="bs-Latn-BA" dirty="0" smtClean="0"/>
              <a:t>Pitanje je bilo upućeno svim zdravstvenim ustanovama u FBIH, misleći na liste čekanja za dijagnostičke radiološke pretrage.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00166" y="428604"/>
          <a:ext cx="6096000" cy="365760"/>
        </p:xfrm>
        <a:graphic>
          <a:graphicData uri="http://schemas.openxmlformats.org/drawingml/2006/table">
            <a:tbl>
              <a:tblPr bandRow="1">
                <a:effectLst/>
                <a:tableStyleId>{5C22544A-7EE6-4342-B048-85BDC9FD1C3A}</a:tableStyleId>
              </a:tblPr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Konferencija</a:t>
                      </a:r>
                      <a:r>
                        <a:rPr lang="bs-Latn-BA" baseline="0" dirty="0" smtClean="0"/>
                        <a:t> o zdravstvu i zdravlju u HNŽ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s-Latn-BA" dirty="0" smtClean="0"/>
              <a:t>Liste čekanja u HNŽ, usporedba s RH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596" y="2071678"/>
            <a:ext cx="4038600" cy="45259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r-BA" b="1" dirty="0" smtClean="0"/>
              <a:t>Kl. odjel za gastrointestinalnu, abdominalnu i urogenitalnu radiologiju</a:t>
            </a:r>
            <a:r>
              <a:rPr lang="bs-Latn-BA" b="1" dirty="0" smtClean="0"/>
              <a:t>;</a:t>
            </a:r>
          </a:p>
          <a:p>
            <a:pPr lvl="0">
              <a:buNone/>
            </a:pPr>
            <a:endParaRPr lang="en-US" dirty="0" smtClean="0"/>
          </a:p>
          <a:p>
            <a:r>
              <a:rPr lang="bs-Latn-BA" dirty="0" smtClean="0"/>
              <a:t>MSCT bolnički pacijenti, do 7 dana</a:t>
            </a:r>
            <a:endParaRPr lang="en-US" dirty="0" smtClean="0"/>
          </a:p>
          <a:p>
            <a:r>
              <a:rPr lang="bs-Latn-BA" dirty="0" smtClean="0"/>
              <a:t>MSCT ambulantni pacijenti -do 42 dana</a:t>
            </a:r>
            <a:endParaRPr lang="en-US" dirty="0" smtClean="0"/>
          </a:p>
          <a:p>
            <a:r>
              <a:rPr lang="bs-Latn-BA" dirty="0" smtClean="0"/>
              <a:t>MR bolnički pacijenti, do 7 dana</a:t>
            </a:r>
            <a:endParaRPr lang="en-US" dirty="0" smtClean="0"/>
          </a:p>
          <a:p>
            <a:r>
              <a:rPr lang="bs-Latn-BA" dirty="0" smtClean="0"/>
              <a:t>MR ambulantni pacijenti, do 49 dana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2071678"/>
            <a:ext cx="4038600" cy="4525963"/>
          </a:xfrm>
        </p:spPr>
        <p:txBody>
          <a:bodyPr>
            <a:normAutofit fontScale="85000" lnSpcReduction="20000"/>
          </a:bodyPr>
          <a:lstStyle/>
          <a:p>
            <a:r>
              <a:rPr lang="bs-Latn-BA" b="1" dirty="0" smtClean="0"/>
              <a:t>Lista čekanja u RH, dostupna na HZZO web stranici</a:t>
            </a:r>
          </a:p>
          <a:p>
            <a:endParaRPr lang="bs-Latn-BA" dirty="0" smtClean="0"/>
          </a:p>
          <a:p>
            <a:r>
              <a:rPr lang="bs-Latn-BA" dirty="0" smtClean="0"/>
              <a:t>MSCT abdomena i zdjelice;  KBC Zagreb  48 dana, KBC Rijeka 53 dana, KB Dubrava 69 dana, KBC Osijek 174 dana</a:t>
            </a:r>
          </a:p>
          <a:p>
            <a:endParaRPr lang="bs-Latn-BA" dirty="0" smtClean="0"/>
          </a:p>
          <a:p>
            <a:r>
              <a:rPr lang="bs-Latn-BA" dirty="0" smtClean="0"/>
              <a:t>MR abdomena; KBC Rijeka 125 dana, KB Dubrava 145 dana, KBC Zagreb 412 dana.</a:t>
            </a:r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endParaRPr lang="bs-Latn-BA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00166" y="428604"/>
          <a:ext cx="6096000" cy="365760"/>
        </p:xfrm>
        <a:graphic>
          <a:graphicData uri="http://schemas.openxmlformats.org/drawingml/2006/table">
            <a:tbl>
              <a:tblPr bandRow="1">
                <a:effectLst/>
                <a:tableStyleId>{5C22544A-7EE6-4342-B048-85BDC9FD1C3A}</a:tableStyleId>
              </a:tblPr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Konferencija</a:t>
                      </a:r>
                      <a:r>
                        <a:rPr lang="bs-Latn-BA" baseline="0" dirty="0" smtClean="0"/>
                        <a:t> o zdravstvu i zdravlju u HNŽ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0001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s-Latn-BA" dirty="0" smtClean="0"/>
              <a:t>Liste čekanja u HNŽ, usporedba s RH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596" y="2332037"/>
            <a:ext cx="4038600" cy="45259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r-BA" b="1" dirty="0" err="1" smtClean="0"/>
              <a:t>Kl.odjel</a:t>
            </a:r>
            <a:r>
              <a:rPr lang="hr-BA" b="1" dirty="0" smtClean="0"/>
              <a:t> za torakalnu</a:t>
            </a:r>
            <a:endParaRPr lang="en-US" b="1" dirty="0" smtClean="0"/>
          </a:p>
          <a:p>
            <a:pPr>
              <a:buNone/>
            </a:pPr>
            <a:r>
              <a:rPr lang="hr-BA" b="1" dirty="0" smtClean="0"/>
              <a:t>     radiologiju i radiologiju dojke      </a:t>
            </a:r>
            <a:endParaRPr lang="bs-Latn-BA" b="1" dirty="0" smtClean="0"/>
          </a:p>
          <a:p>
            <a:r>
              <a:rPr lang="hr-BA" dirty="0" smtClean="0"/>
              <a:t>MSCT torakalnih organa bolnički pacijenti, do 7 dana</a:t>
            </a:r>
          </a:p>
          <a:p>
            <a:r>
              <a:rPr lang="hr-BA" dirty="0" smtClean="0"/>
              <a:t>MSCT torakalnih organa ambulantni pacijenti, do 14 dana</a:t>
            </a:r>
            <a:endParaRPr lang="bs-Latn-BA" dirty="0" smtClean="0"/>
          </a:p>
          <a:p>
            <a:r>
              <a:rPr lang="hr-BA" dirty="0" smtClean="0"/>
              <a:t>MR dojki bolnički pacijenti, prvi slobodan termin u istom tjednu</a:t>
            </a:r>
            <a:endParaRPr lang="en-US" dirty="0" smtClean="0"/>
          </a:p>
          <a:p>
            <a:r>
              <a:rPr lang="bs-Latn-BA" dirty="0" smtClean="0"/>
              <a:t>MR dojki ambulantni pacijenti, do  21 dan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6" y="2332037"/>
            <a:ext cx="4038600" cy="4525963"/>
          </a:xfrm>
        </p:spPr>
        <p:txBody>
          <a:bodyPr>
            <a:normAutofit fontScale="85000" lnSpcReduction="20000"/>
          </a:bodyPr>
          <a:lstStyle/>
          <a:p>
            <a:r>
              <a:rPr lang="bs-Latn-BA" b="1" dirty="0" smtClean="0"/>
              <a:t>Lista čekanja u RH, dostupna na HZZO web stranici</a:t>
            </a:r>
          </a:p>
          <a:p>
            <a:r>
              <a:rPr lang="bs-Latn-BA" dirty="0" smtClean="0"/>
              <a:t>MSCTtorakalnih organa; KBC Zagreb do 32 dana, KBC Osijek do 174 dana, KBC Split do 262 dana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00166" y="428604"/>
          <a:ext cx="6096000" cy="365760"/>
        </p:xfrm>
        <a:graphic>
          <a:graphicData uri="http://schemas.openxmlformats.org/drawingml/2006/table">
            <a:tbl>
              <a:tblPr bandRow="1">
                <a:effectLst/>
                <a:tableStyleId>{5C22544A-7EE6-4342-B048-85BDC9FD1C3A}</a:tableStyleId>
              </a:tblPr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Konferencija</a:t>
                      </a:r>
                      <a:r>
                        <a:rPr lang="bs-Latn-BA" baseline="0" dirty="0" smtClean="0"/>
                        <a:t> o zdravstvu i zdravlju u HNŽ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s-Latn-BA" dirty="0" smtClean="0"/>
              <a:t>Liste čekanja u HNŽ, usporedba s RH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596" y="2071678"/>
            <a:ext cx="4038600" cy="45259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bs-Latn-BA" b="1" dirty="0" smtClean="0"/>
              <a:t>Kl. odjel za neuroradiologiju i radiologiju glave i vrata</a:t>
            </a:r>
          </a:p>
          <a:p>
            <a:pPr lvl="0">
              <a:buNone/>
            </a:pPr>
            <a:endParaRPr lang="en-US" b="1" dirty="0" smtClean="0"/>
          </a:p>
          <a:p>
            <a:r>
              <a:rPr lang="bs-Latn-BA" dirty="0" smtClean="0"/>
              <a:t> MSCT bolnički pacijenti, unutar 7 dana a obično 1-2 dana</a:t>
            </a:r>
            <a:endParaRPr lang="en-US" dirty="0" smtClean="0"/>
          </a:p>
          <a:p>
            <a:r>
              <a:rPr lang="bs-Latn-BA" dirty="0" smtClean="0"/>
              <a:t>MSCT ambulantni pacijenti, do 56 dana</a:t>
            </a:r>
            <a:endParaRPr lang="en-US" dirty="0" smtClean="0"/>
          </a:p>
          <a:p>
            <a:r>
              <a:rPr lang="bs-Latn-BA" dirty="0" smtClean="0"/>
              <a:t>MR bolnički pacijenti, do 14 dana (hitni, 1-2 dana)</a:t>
            </a:r>
            <a:endParaRPr lang="en-US" dirty="0" smtClean="0"/>
          </a:p>
          <a:p>
            <a:r>
              <a:rPr lang="bs-Latn-BA" dirty="0" smtClean="0"/>
              <a:t>MR ambulantni pacijenti (mozak, medula s., kralježnice), do 20 tjedana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2071678"/>
            <a:ext cx="4038600" cy="4525963"/>
          </a:xfrm>
        </p:spPr>
        <p:txBody>
          <a:bodyPr>
            <a:normAutofit fontScale="77500" lnSpcReduction="20000"/>
          </a:bodyPr>
          <a:lstStyle/>
          <a:p>
            <a:r>
              <a:rPr lang="bs-Latn-BA" b="1" dirty="0" smtClean="0"/>
              <a:t>Lista čekanja u RH, dostupna na HZZO web stranici (samo MSCT i MR mozga)</a:t>
            </a:r>
          </a:p>
          <a:p>
            <a:endParaRPr lang="bs-Latn-BA" b="1" dirty="0" smtClean="0"/>
          </a:p>
          <a:p>
            <a:r>
              <a:rPr lang="bs-Latn-BA" dirty="0" smtClean="0"/>
              <a:t>MSCT mozga; KBC Zagreb 32 dana, KBC Rijeka 52 dana, KBC Osijek 80 dana.</a:t>
            </a:r>
          </a:p>
          <a:p>
            <a:r>
              <a:rPr lang="bs-Latn-BA" dirty="0" smtClean="0"/>
              <a:t>MR mozga; KBC Osijek 60 dana, KBC Rijeka 124 dana, KB Dubrava 223 dana, KBC Zagreb 413 dana, KBC Split 415 dana</a:t>
            </a:r>
          </a:p>
          <a:p>
            <a:endParaRPr lang="bs-Latn-BA" b="1" dirty="0" smtClean="0"/>
          </a:p>
          <a:p>
            <a:endParaRPr lang="bs-Latn-BA" b="1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00166" y="428604"/>
          <a:ext cx="6096000" cy="365760"/>
        </p:xfrm>
        <a:graphic>
          <a:graphicData uri="http://schemas.openxmlformats.org/drawingml/2006/table">
            <a:tbl>
              <a:tblPr bandRow="1">
                <a:effectLst/>
                <a:tableStyleId>{5C22544A-7EE6-4342-B048-85BDC9FD1C3A}</a:tableStyleId>
              </a:tblPr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Konferencija</a:t>
                      </a:r>
                      <a:r>
                        <a:rPr lang="bs-Latn-BA" baseline="0" dirty="0" smtClean="0"/>
                        <a:t> o zdravstvu i zdravlju u HNŽ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s-Latn-BA" dirty="0" smtClean="0"/>
              <a:t>Liste čekanja u HNŽ, usporedba s RH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58" y="2143116"/>
            <a:ext cx="4038600" cy="452596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hr-BA" b="1" dirty="0" smtClean="0"/>
              <a:t>Kl. odjel za </a:t>
            </a:r>
            <a:r>
              <a:rPr lang="hr-BA" b="1" dirty="0" err="1" smtClean="0"/>
              <a:t>muskuloskeletnu</a:t>
            </a:r>
            <a:r>
              <a:rPr lang="hr-BA" b="1" dirty="0" smtClean="0"/>
              <a:t> radiologiju </a:t>
            </a:r>
          </a:p>
          <a:p>
            <a:pPr lvl="0">
              <a:buNone/>
            </a:pPr>
            <a:endParaRPr lang="hr-BA" b="1" dirty="0" smtClean="0"/>
          </a:p>
          <a:p>
            <a:pPr lvl="0"/>
            <a:r>
              <a:rPr lang="hr-BA" dirty="0" smtClean="0"/>
              <a:t>MSCT</a:t>
            </a:r>
            <a:r>
              <a:rPr lang="bs-Latn-BA" dirty="0" smtClean="0"/>
              <a:t> bolnički pacijenti, do 7 dana (obično</a:t>
            </a:r>
            <a:r>
              <a:rPr lang="bs-Latn-BA" b="1" dirty="0" smtClean="0"/>
              <a:t> 1-2</a:t>
            </a:r>
            <a:r>
              <a:rPr lang="bs-Latn-BA" dirty="0" smtClean="0"/>
              <a:t> dana)</a:t>
            </a:r>
            <a:endParaRPr lang="en-US" dirty="0" smtClean="0"/>
          </a:p>
          <a:p>
            <a:r>
              <a:rPr lang="bs-Latn-BA" dirty="0" smtClean="0"/>
              <a:t>MSCT ambulantni pacijenti, do 14 dana</a:t>
            </a:r>
            <a:endParaRPr lang="en-US" dirty="0" smtClean="0"/>
          </a:p>
          <a:p>
            <a:r>
              <a:rPr lang="hr-BA" dirty="0" smtClean="0"/>
              <a:t>MR bolnički pacijenti, do 7 dana</a:t>
            </a:r>
            <a:endParaRPr lang="en-US" dirty="0" smtClean="0"/>
          </a:p>
          <a:p>
            <a:r>
              <a:rPr lang="bs-Latn-BA" dirty="0" smtClean="0"/>
              <a:t>MR ambulantni pacijenti, do 21 dan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6" y="2143116"/>
            <a:ext cx="4038600" cy="4525963"/>
          </a:xfrm>
        </p:spPr>
        <p:txBody>
          <a:bodyPr>
            <a:normAutofit fontScale="85000" lnSpcReduction="10000"/>
          </a:bodyPr>
          <a:lstStyle/>
          <a:p>
            <a:r>
              <a:rPr lang="bs-Latn-BA" b="1" dirty="0" smtClean="0"/>
              <a:t>Lista čekanja u RH, dostupna na HZZO web stranici (samo MR donjih ekstremiteta)</a:t>
            </a:r>
          </a:p>
          <a:p>
            <a:pPr>
              <a:buNone/>
            </a:pPr>
            <a:endParaRPr lang="bs-Latn-BA" b="1" dirty="0" smtClean="0"/>
          </a:p>
          <a:p>
            <a:r>
              <a:rPr lang="bs-Latn-BA" dirty="0" smtClean="0"/>
              <a:t>MR; KB Dubrava 300 dana, KBC Split 323 dana, KBC Zagreb 413 dana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00166" y="428604"/>
          <a:ext cx="6096000" cy="365760"/>
        </p:xfrm>
        <a:graphic>
          <a:graphicData uri="http://schemas.openxmlformats.org/drawingml/2006/table">
            <a:tbl>
              <a:tblPr bandRow="1">
                <a:effectLst/>
                <a:tableStyleId>{5C22544A-7EE6-4342-B048-85BDC9FD1C3A}</a:tableStyleId>
              </a:tblPr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Konferencija</a:t>
                      </a:r>
                      <a:r>
                        <a:rPr lang="bs-Latn-BA" baseline="0" dirty="0" smtClean="0"/>
                        <a:t> o zdravstvu i zdravlju u HNŽ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s-Latn-BA" dirty="0" smtClean="0"/>
              <a:t>Liste čekanja u HNŽ, usporedba s RH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596" y="2071678"/>
            <a:ext cx="4038600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bs-Latn-BA" b="1" dirty="0" smtClean="0"/>
              <a:t>Kl. odjel za intervencijsku radiologiju</a:t>
            </a:r>
          </a:p>
          <a:p>
            <a:pPr lvl="0"/>
            <a:endParaRPr lang="en-US" dirty="0" smtClean="0"/>
          </a:p>
          <a:p>
            <a:r>
              <a:rPr lang="bs-Latn-BA" dirty="0" smtClean="0"/>
              <a:t> MSCT angiografija bolnički pacijenti, do 7 dana (hitni isti dan)</a:t>
            </a:r>
            <a:endParaRPr lang="en-US" dirty="0" smtClean="0"/>
          </a:p>
          <a:p>
            <a:r>
              <a:rPr lang="bs-Latn-BA" dirty="0" smtClean="0"/>
              <a:t>MSCT angiografija ambulantni pacijenti, do 14 dana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2071678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bs-Latn-BA" b="1" dirty="0" smtClean="0"/>
              <a:t>Lista čekanja u RH, dostupna na HZZO web stranici </a:t>
            </a:r>
          </a:p>
          <a:p>
            <a:r>
              <a:rPr lang="bs-Latn-BA" dirty="0" smtClean="0"/>
              <a:t>MSCT angiografija abdominalne aorte; KBC Zagreb 32 dana, KBC Osijek 90 dana, KB Dubrava 70 dana</a:t>
            </a:r>
          </a:p>
          <a:p>
            <a:endParaRPr lang="bs-Latn-BA" b="1" dirty="0" smtClean="0"/>
          </a:p>
          <a:p>
            <a:endParaRPr lang="bs-Latn-BA" b="1" dirty="0" smtClean="0"/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00166" y="428604"/>
          <a:ext cx="6096000" cy="365760"/>
        </p:xfrm>
        <a:graphic>
          <a:graphicData uri="http://schemas.openxmlformats.org/drawingml/2006/table">
            <a:tbl>
              <a:tblPr bandRow="1">
                <a:effectLst/>
                <a:tableStyleId>{5C22544A-7EE6-4342-B048-85BDC9FD1C3A}</a:tableStyleId>
              </a:tblPr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Konferencija</a:t>
                      </a:r>
                      <a:r>
                        <a:rPr lang="bs-Latn-BA" baseline="0" dirty="0" smtClean="0"/>
                        <a:t> o zdravstvu i zdravlju u HNŽ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s-Latn-BA" dirty="0" smtClean="0"/>
              <a:t>Liste čekanja u HNŽ, usporedba s RH - osnovne razlike sustava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596" y="2143116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bs-Latn-BA" b="1" dirty="0" smtClean="0"/>
              <a:t>HNŽ;</a:t>
            </a:r>
          </a:p>
          <a:p>
            <a:pPr>
              <a:buNone/>
            </a:pPr>
            <a:endParaRPr lang="bs-Latn-BA" b="1" dirty="0" smtClean="0"/>
          </a:p>
          <a:p>
            <a:r>
              <a:rPr lang="bs-Latn-BA" dirty="0" smtClean="0"/>
              <a:t>Nema sustav automatskog naručivanja</a:t>
            </a:r>
          </a:p>
          <a:p>
            <a:r>
              <a:rPr lang="bs-Latn-BA" dirty="0" smtClean="0"/>
              <a:t>Nema javno dostupne liste čekanja (online), kao ni ostatak FBIH</a:t>
            </a:r>
          </a:p>
          <a:p>
            <a:r>
              <a:rPr lang="bs-Latn-BA" dirty="0" smtClean="0"/>
              <a:t>Ne uključuje privatni sektor </a:t>
            </a:r>
          </a:p>
          <a:p>
            <a:endParaRPr lang="bs-Latn-BA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2143116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bs-Latn-BA" b="1" dirty="0" smtClean="0"/>
              <a:t>RH;</a:t>
            </a:r>
          </a:p>
          <a:p>
            <a:pPr>
              <a:buNone/>
            </a:pPr>
            <a:endParaRPr lang="bs-Latn-BA" b="1" dirty="0" smtClean="0"/>
          </a:p>
          <a:p>
            <a:r>
              <a:rPr lang="bs-Latn-BA" dirty="0" smtClean="0"/>
              <a:t>Ima sustav automatskog naručivanja</a:t>
            </a:r>
          </a:p>
          <a:p>
            <a:r>
              <a:rPr lang="bs-Latn-BA" dirty="0" smtClean="0"/>
              <a:t>Ima javno dostupne liste čekanja</a:t>
            </a:r>
          </a:p>
          <a:p>
            <a:r>
              <a:rPr lang="bs-Latn-BA" dirty="0" smtClean="0"/>
              <a:t>Uključuje privatni sektor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00166" y="428604"/>
          <a:ext cx="6096000" cy="365760"/>
        </p:xfrm>
        <a:graphic>
          <a:graphicData uri="http://schemas.openxmlformats.org/drawingml/2006/table">
            <a:tbl>
              <a:tblPr bandRow="1">
                <a:effectLst/>
                <a:tableStyleId>{5C22544A-7EE6-4342-B048-85BDC9FD1C3A}</a:tableStyleId>
              </a:tblPr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Konferencija</a:t>
                      </a:r>
                      <a:r>
                        <a:rPr lang="bs-Latn-BA" baseline="0" dirty="0" smtClean="0"/>
                        <a:t> o zdravstvu i zdravlju u HNŽ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s-Latn-BA" dirty="0" smtClean="0"/>
              <a:t>Liste čekanja, prostor za napredak i poboljšanje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7158" y="207167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bs-Latn-BA" dirty="0" smtClean="0"/>
              <a:t>Bolja klinička prosudba</a:t>
            </a:r>
          </a:p>
          <a:p>
            <a:r>
              <a:rPr lang="bs-Latn-BA" dirty="0" smtClean="0"/>
              <a:t>Racionalno razmišljanje i rad</a:t>
            </a:r>
          </a:p>
          <a:p>
            <a:r>
              <a:rPr lang="bs-Latn-BA" dirty="0" smtClean="0"/>
              <a:t>Automatizacija narudžbi</a:t>
            </a:r>
          </a:p>
          <a:p>
            <a:r>
              <a:rPr lang="bs-Latn-BA" dirty="0" smtClean="0"/>
              <a:t>Odgovorno ponašanje naručenih pacijenata</a:t>
            </a:r>
          </a:p>
          <a:p>
            <a:r>
              <a:rPr lang="bs-Latn-BA" dirty="0" smtClean="0"/>
              <a:t>Povećanje broja specijalista radiologa</a:t>
            </a:r>
          </a:p>
          <a:p>
            <a:r>
              <a:rPr lang="bs-Latn-BA" dirty="0" smtClean="0"/>
              <a:t>Povećanje broja inženjera radiologije</a:t>
            </a:r>
          </a:p>
          <a:p>
            <a:r>
              <a:rPr lang="bs-Latn-BA" dirty="0" smtClean="0"/>
              <a:t>Nabavka aparature</a:t>
            </a:r>
          </a:p>
          <a:p>
            <a:r>
              <a:rPr lang="bs-Latn-BA" dirty="0" smtClean="0"/>
              <a:t>Uključivanje privatnog sektora u sustav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00166" y="428604"/>
          <a:ext cx="6096000" cy="365760"/>
        </p:xfrm>
        <a:graphic>
          <a:graphicData uri="http://schemas.openxmlformats.org/drawingml/2006/table">
            <a:tbl>
              <a:tblPr bandRow="1">
                <a:effectLst/>
                <a:tableStyleId>{5C22544A-7EE6-4342-B048-85BDC9FD1C3A}</a:tableStyleId>
              </a:tblPr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Konferencija</a:t>
                      </a:r>
                      <a:r>
                        <a:rPr lang="bs-Latn-BA" baseline="0" dirty="0" smtClean="0"/>
                        <a:t> o zdravstvu i zdravlju u HNŽ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670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tema</vt:lpstr>
      <vt:lpstr>Liste čekanja u zdravstvenim ustanovama u HNŽ</vt:lpstr>
      <vt:lpstr>Liste čekanja na Kliničkom zavodu za radiologiju SKB Mostar</vt:lpstr>
      <vt:lpstr>Liste čekanja u HNŽ, usporedba s RH</vt:lpstr>
      <vt:lpstr>Liste čekanja u HNŽ, usporedba s RH</vt:lpstr>
      <vt:lpstr>Liste čekanja u HNŽ, usporedba s RH</vt:lpstr>
      <vt:lpstr>Liste čekanja u HNŽ, usporedba s RH</vt:lpstr>
      <vt:lpstr>Liste čekanja u HNŽ, usporedba s RH</vt:lpstr>
      <vt:lpstr>Liste čekanja u HNŽ, usporedba s RH - osnovne razlike sustava</vt:lpstr>
      <vt:lpstr>Liste čekanja, prostor za napredak i poboljšanje</vt:lpstr>
      <vt:lpstr>Hvala na pažnji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Liste čekanja u zdravstvenim ustanovama u HNŽ</dc:title>
  <dc:creator>Administrator</dc:creator>
  <cp:lastModifiedBy>X</cp:lastModifiedBy>
  <cp:revision>8</cp:revision>
  <dcterms:created xsi:type="dcterms:W3CDTF">2016-12-14T07:07:32Z</dcterms:created>
  <dcterms:modified xsi:type="dcterms:W3CDTF">2016-12-14T10:38:31Z</dcterms:modified>
</cp:coreProperties>
</file>