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8" r:id="rId8"/>
    <p:sldId id="266" r:id="rId9"/>
    <p:sldId id="267" r:id="rId10"/>
    <p:sldId id="264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1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1979-E8F9-4870-8DFD-CEAB91EA5D8E}" type="datetimeFigureOut">
              <a:rPr lang="sr-Latn-CS" smtClean="0"/>
              <a:pPr/>
              <a:t>15.12.2016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606E-1C83-4CA0-91AE-4FA917F244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1979-E8F9-4870-8DFD-CEAB91EA5D8E}" type="datetimeFigureOut">
              <a:rPr lang="sr-Latn-CS" smtClean="0"/>
              <a:pPr/>
              <a:t>15.12.2016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606E-1C83-4CA0-91AE-4FA917F244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1979-E8F9-4870-8DFD-CEAB91EA5D8E}" type="datetimeFigureOut">
              <a:rPr lang="sr-Latn-CS" smtClean="0"/>
              <a:pPr/>
              <a:t>15.12.2016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606E-1C83-4CA0-91AE-4FA917F244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1979-E8F9-4870-8DFD-CEAB91EA5D8E}" type="datetimeFigureOut">
              <a:rPr lang="sr-Latn-CS" smtClean="0"/>
              <a:pPr/>
              <a:t>15.12.2016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606E-1C83-4CA0-91AE-4FA917F244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1979-E8F9-4870-8DFD-CEAB91EA5D8E}" type="datetimeFigureOut">
              <a:rPr lang="sr-Latn-CS" smtClean="0"/>
              <a:pPr/>
              <a:t>15.12.2016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606E-1C83-4CA0-91AE-4FA917F244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1979-E8F9-4870-8DFD-CEAB91EA5D8E}" type="datetimeFigureOut">
              <a:rPr lang="sr-Latn-CS" smtClean="0"/>
              <a:pPr/>
              <a:t>15.12.2016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606E-1C83-4CA0-91AE-4FA917F244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1979-E8F9-4870-8DFD-CEAB91EA5D8E}" type="datetimeFigureOut">
              <a:rPr lang="sr-Latn-CS" smtClean="0"/>
              <a:pPr/>
              <a:t>15.12.2016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606E-1C83-4CA0-91AE-4FA917F244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1979-E8F9-4870-8DFD-CEAB91EA5D8E}" type="datetimeFigureOut">
              <a:rPr lang="sr-Latn-CS" smtClean="0"/>
              <a:pPr/>
              <a:t>15.12.2016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606E-1C83-4CA0-91AE-4FA917F244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1979-E8F9-4870-8DFD-CEAB91EA5D8E}" type="datetimeFigureOut">
              <a:rPr lang="sr-Latn-CS" smtClean="0"/>
              <a:pPr/>
              <a:t>15.12.2016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606E-1C83-4CA0-91AE-4FA917F244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1979-E8F9-4870-8DFD-CEAB91EA5D8E}" type="datetimeFigureOut">
              <a:rPr lang="sr-Latn-CS" smtClean="0"/>
              <a:pPr/>
              <a:t>15.12.2016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606E-1C83-4CA0-91AE-4FA917F244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1979-E8F9-4870-8DFD-CEAB91EA5D8E}" type="datetimeFigureOut">
              <a:rPr lang="sr-Latn-CS" smtClean="0"/>
              <a:pPr/>
              <a:t>15.12.2016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606E-1C83-4CA0-91AE-4FA917F244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71979-E8F9-4870-8DFD-CEAB91EA5D8E}" type="datetimeFigureOut">
              <a:rPr lang="sr-Latn-CS" smtClean="0"/>
              <a:pPr/>
              <a:t>15.12.2016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0606E-1C83-4CA0-91AE-4FA917F244F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ipropisi.com/obis/ok/ul?uui=1481563840&amp;url=http://narodne-novine.nn.hr/clanci/sluzbeni/2011_11_125_2498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Procvat </a:t>
            </a:r>
            <a:r>
              <a:rPr lang="hr-HR" dirty="0" err="1" smtClean="0"/>
              <a:t>nadriliječništva</a:t>
            </a:r>
            <a:r>
              <a:rPr lang="hr-HR" dirty="0" smtClean="0"/>
              <a:t>- posljedica propusta zdravstvenog sustava?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Mr</a:t>
            </a:r>
            <a:r>
              <a:rPr lang="hr-HR" dirty="0" smtClean="0"/>
              <a:t>. </a:t>
            </a:r>
            <a:r>
              <a:rPr lang="hr-HR" dirty="0" err="1" smtClean="0"/>
              <a:t>sc</a:t>
            </a:r>
            <a:r>
              <a:rPr lang="hr-HR" dirty="0" smtClean="0"/>
              <a:t>. Jelena </a:t>
            </a:r>
            <a:r>
              <a:rPr lang="hr-HR" dirty="0" err="1" smtClean="0"/>
              <a:t>Soldo</a:t>
            </a:r>
            <a:r>
              <a:rPr lang="hr-HR" dirty="0" smtClean="0"/>
              <a:t> </a:t>
            </a:r>
            <a:r>
              <a:rPr lang="hr-HR" dirty="0" err="1" smtClean="0"/>
              <a:t>dr</a:t>
            </a:r>
            <a:r>
              <a:rPr lang="hr-HR" dirty="0" smtClean="0"/>
              <a:t>. med.</a:t>
            </a:r>
          </a:p>
          <a:p>
            <a:r>
              <a:rPr lang="hr-HR" dirty="0" smtClean="0"/>
              <a:t>SKB Mostar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Uzroci porasta </a:t>
            </a:r>
            <a:r>
              <a:rPr lang="hr-HR" sz="3600" b="1" dirty="0" err="1" smtClean="0"/>
              <a:t>nadrilječništva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Mediji?</a:t>
            </a:r>
          </a:p>
          <a:p>
            <a:r>
              <a:rPr lang="hr-HR" dirty="0" smtClean="0"/>
              <a:t>Needuciranost?</a:t>
            </a:r>
          </a:p>
          <a:p>
            <a:r>
              <a:rPr lang="hr-HR" dirty="0" smtClean="0"/>
              <a:t>Kada izostane pomoć konvencionalne medicine?</a:t>
            </a:r>
          </a:p>
          <a:p>
            <a:r>
              <a:rPr lang="hr-HR" dirty="0" smtClean="0"/>
              <a:t>Propusti zdravstvenog sustava?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Mediji</a:t>
            </a:r>
            <a:endParaRPr lang="hr-HR" sz="3600" b="1" dirty="0"/>
          </a:p>
        </p:txBody>
      </p:sp>
      <p:pic>
        <p:nvPicPr>
          <p:cNvPr id="1026" name="Picture 2" descr="C:\Users\PC\Pictures\IMG_20161214_21270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071966" cy="1357322"/>
          </a:xfrm>
          <a:prstGeom prst="rect">
            <a:avLst/>
          </a:prstGeom>
          <a:noFill/>
        </p:spPr>
      </p:pic>
      <p:pic>
        <p:nvPicPr>
          <p:cNvPr id="1028" name="Picture 4" descr="C:\Users\PC\Pictures\IMG_20161214_2128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3786190" cy="2161283"/>
          </a:xfrm>
          <a:prstGeom prst="rect">
            <a:avLst/>
          </a:prstGeom>
          <a:noFill/>
        </p:spPr>
      </p:pic>
      <p:pic>
        <p:nvPicPr>
          <p:cNvPr id="1030" name="Picture 6" descr="C:\Users\PC\Pictures\IMG_20161214_21284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500306"/>
            <a:ext cx="3857652" cy="1960973"/>
          </a:xfrm>
          <a:prstGeom prst="rect">
            <a:avLst/>
          </a:prstGeom>
          <a:noFill/>
        </p:spPr>
      </p:pic>
      <p:pic>
        <p:nvPicPr>
          <p:cNvPr id="1032" name="Picture 8" descr="C:\Users\PC\Pictures\IMG_20161215_1945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000504"/>
            <a:ext cx="4214818" cy="2169343"/>
          </a:xfrm>
          <a:prstGeom prst="rect">
            <a:avLst/>
          </a:prstGeom>
          <a:noFill/>
        </p:spPr>
      </p:pic>
      <p:pic>
        <p:nvPicPr>
          <p:cNvPr id="1033" name="Picture 9" descr="C:\Users\PC\Pictures\IMG_20161215_19452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500570"/>
            <a:ext cx="3214710" cy="1839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Mediji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Agresivno reklamiranje nekonvencionalnih metoda liječenja</a:t>
            </a:r>
          </a:p>
          <a:p>
            <a:pPr>
              <a:buNone/>
            </a:pPr>
            <a:endParaRPr lang="hr-HR" sz="2800" dirty="0" smtClean="0"/>
          </a:p>
          <a:p>
            <a:r>
              <a:rPr lang="hr-HR" sz="2800" dirty="0" smtClean="0"/>
              <a:t>Socijalni mediji (</a:t>
            </a:r>
            <a:r>
              <a:rPr lang="hr-HR" sz="2800" dirty="0" err="1" smtClean="0"/>
              <a:t>facebook</a:t>
            </a:r>
            <a:r>
              <a:rPr lang="hr-HR" sz="2800" dirty="0" smtClean="0"/>
              <a:t>, </a:t>
            </a:r>
            <a:r>
              <a:rPr lang="hr-HR" sz="2800" dirty="0" err="1" smtClean="0"/>
              <a:t>twitter</a:t>
            </a:r>
            <a:r>
              <a:rPr lang="hr-HR" sz="2800" dirty="0" smtClean="0"/>
              <a:t>, </a:t>
            </a:r>
            <a:r>
              <a:rPr lang="hr-HR" sz="2800" dirty="0" err="1" smtClean="0"/>
              <a:t>instagram</a:t>
            </a:r>
            <a:r>
              <a:rPr lang="hr-HR" sz="2800" dirty="0" smtClean="0"/>
              <a:t>, i </a:t>
            </a:r>
            <a:r>
              <a:rPr lang="hr-HR" sz="2800" dirty="0" err="1" smtClean="0"/>
              <a:t>sl</a:t>
            </a:r>
            <a:r>
              <a:rPr lang="hr-HR" sz="2800" dirty="0" smtClean="0"/>
              <a:t>.) odlična platforma za besplatno reklamiranje</a:t>
            </a:r>
          </a:p>
          <a:p>
            <a:pPr>
              <a:buNone/>
            </a:pPr>
            <a:endParaRPr lang="hr-HR" sz="2800" dirty="0" smtClean="0"/>
          </a:p>
          <a:p>
            <a:r>
              <a:rPr lang="hr-HR" sz="2800" dirty="0" smtClean="0"/>
              <a:t>Potenciranje “teorija urote” farmaceutske industrije </a:t>
            </a:r>
            <a:endParaRPr lang="hr-HR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 smtClean="0"/>
              <a:t>Mediji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2050" name="Picture 2" descr="C:\Users\PC\Pictures\IMG_20161215_20054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3714776" cy="3807645"/>
          </a:xfrm>
          <a:prstGeom prst="rect">
            <a:avLst/>
          </a:prstGeom>
          <a:noFill/>
        </p:spPr>
      </p:pic>
      <p:pic>
        <p:nvPicPr>
          <p:cNvPr id="2052" name="Picture 4" descr="C:\Users\PC\Pictures\IMG_20161215_2022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000108"/>
            <a:ext cx="3005143" cy="3346930"/>
          </a:xfrm>
          <a:prstGeom prst="rect">
            <a:avLst/>
          </a:prstGeom>
          <a:noFill/>
        </p:spPr>
      </p:pic>
      <p:pic>
        <p:nvPicPr>
          <p:cNvPr id="2053" name="Picture 5" descr="C:\Users\PC\Pictures\IMG_20161215_20222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000504"/>
            <a:ext cx="3571876" cy="2514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Needuciranost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err="1" smtClean="0"/>
              <a:t>Google</a:t>
            </a:r>
            <a:r>
              <a:rPr lang="hr-HR" sz="2800" dirty="0" smtClean="0"/>
              <a:t> umjesto odlaska liječniku</a:t>
            </a:r>
          </a:p>
          <a:p>
            <a:pPr>
              <a:buNone/>
            </a:pPr>
            <a:endParaRPr lang="hr-HR" sz="2800" dirty="0" smtClean="0"/>
          </a:p>
          <a:p>
            <a:r>
              <a:rPr lang="hr-HR" sz="2800" dirty="0" smtClean="0"/>
              <a:t>“</a:t>
            </a:r>
            <a:r>
              <a:rPr lang="hr-HR" sz="2800" dirty="0" err="1" smtClean="0"/>
              <a:t>Nasjedanje</a:t>
            </a:r>
            <a:r>
              <a:rPr lang="hr-HR" sz="2800" dirty="0" smtClean="0"/>
              <a:t>” na različita svjedočanstva o brzom ozdravljenju- bez liječničke pomoći</a:t>
            </a:r>
          </a:p>
          <a:p>
            <a:pPr>
              <a:buNone/>
            </a:pPr>
            <a:endParaRPr lang="hr-HR" sz="2800" dirty="0" smtClean="0"/>
          </a:p>
          <a:p>
            <a:r>
              <a:rPr lang="hr-HR" sz="2800" dirty="0" smtClean="0"/>
              <a:t>Traženje informacije kod liječnika- liječnik je nije dao ili liječnik preporučuje alternativnu metodu liječenja?! (kupus na koljeno? mast na prsni koš?)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Propusti zdravstvenog sustava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Liječnici zbog preopterećenosti NEMAJU VRIJEME potrebno za edukaciju pacijenta.</a:t>
            </a:r>
          </a:p>
          <a:p>
            <a:endParaRPr lang="hr-HR" sz="2800" dirty="0" smtClean="0"/>
          </a:p>
          <a:p>
            <a:r>
              <a:rPr lang="hr-HR" sz="2800" dirty="0" err="1" smtClean="0"/>
              <a:t>Npr</a:t>
            </a:r>
            <a:r>
              <a:rPr lang="hr-HR" sz="2800" dirty="0" smtClean="0"/>
              <a:t>. obiteljski liječnik ima povremeno do 60-70 pregleda u </a:t>
            </a:r>
            <a:r>
              <a:rPr lang="hr-HR" sz="2800" b="1" u="sng" dirty="0" smtClean="0"/>
              <a:t>jednom</a:t>
            </a:r>
            <a:r>
              <a:rPr lang="hr-HR" sz="2800" dirty="0" smtClean="0"/>
              <a:t> radnom danu.</a:t>
            </a:r>
          </a:p>
          <a:p>
            <a:pPr>
              <a:buNone/>
            </a:pPr>
            <a:endParaRPr lang="hr-HR" sz="2800" dirty="0" smtClean="0"/>
          </a:p>
          <a:p>
            <a:r>
              <a:rPr lang="hr-HR" sz="2800" dirty="0" smtClean="0"/>
              <a:t>Specijalističke ordinacije preopterećene- što potkrjepljuje teoriju o “dođi kod mene privatno” ponašanju.</a:t>
            </a:r>
          </a:p>
          <a:p>
            <a:pPr>
              <a:buNone/>
            </a:pPr>
            <a:endParaRPr lang="hr-HR" sz="2800" dirty="0" smtClean="0"/>
          </a:p>
          <a:p>
            <a:pPr>
              <a:buNone/>
            </a:pPr>
            <a:endParaRPr lang="hr-HR" sz="2800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Propusti zdravstvenog sustava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Duge liste čekanja na pojedine pretrage </a:t>
            </a:r>
          </a:p>
          <a:p>
            <a:r>
              <a:rPr lang="hr-HR" sz="2800" dirty="0" smtClean="0"/>
              <a:t>Nedostupnost pretraga</a:t>
            </a:r>
          </a:p>
          <a:p>
            <a:r>
              <a:rPr lang="hr-HR" sz="2800" dirty="0" smtClean="0"/>
              <a:t>Nedostatak farmakoloških pripravaka</a:t>
            </a:r>
          </a:p>
          <a:p>
            <a:r>
              <a:rPr lang="hr-HR" sz="2800" dirty="0" smtClean="0"/>
              <a:t>Manjak liječnika</a:t>
            </a:r>
          </a:p>
          <a:p>
            <a:r>
              <a:rPr lang="hr-HR" sz="2800" dirty="0" smtClean="0"/>
              <a:t>Neomogućavanje daljnje edukacije (osim u vlastitom aranžmanu)</a:t>
            </a:r>
            <a:endParaRPr lang="hr-HR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Rješenje?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Bolja organizacija zdravstvenog sustava</a:t>
            </a:r>
          </a:p>
          <a:p>
            <a:r>
              <a:rPr lang="hr-HR" sz="2800" dirty="0" smtClean="0"/>
              <a:t>Bolja edukacija pacijenata</a:t>
            </a:r>
          </a:p>
          <a:p>
            <a:r>
              <a:rPr lang="hr-HR" sz="2800" dirty="0" smtClean="0"/>
              <a:t>Raditi na prevenciji</a:t>
            </a:r>
          </a:p>
          <a:p>
            <a:r>
              <a:rPr lang="hr-HR" sz="2800" dirty="0" smtClean="0"/>
              <a:t>Sankcionirati nestručne osobe, kažnjavati lažno oglašavanje </a:t>
            </a:r>
          </a:p>
          <a:p>
            <a:r>
              <a:rPr lang="hr-HR" sz="2800" dirty="0" smtClean="0"/>
              <a:t>Zaštiti liječnike i medicinsku struku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229600" cy="1500198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err="1" smtClean="0"/>
              <a:t>Nadrilječništvo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Def. : bilo koja zdravstvena </a:t>
            </a:r>
            <a:r>
              <a:rPr lang="hr-HR" sz="2400" dirty="0"/>
              <a:t>d</a:t>
            </a:r>
            <a:r>
              <a:rPr lang="hr-HR" sz="2400" dirty="0" smtClean="0"/>
              <a:t>oktrina koja nije u potpunosti neovlaštena, ali nije temeljena na znanstvenim principima. </a:t>
            </a:r>
          </a:p>
          <a:p>
            <a:pPr>
              <a:buNone/>
            </a:pPr>
            <a:endParaRPr lang="hr-HR" sz="2400" dirty="0" smtClean="0"/>
          </a:p>
          <a:p>
            <a:r>
              <a:rPr lang="hr-HR" sz="2400" dirty="0"/>
              <a:t> </a:t>
            </a:r>
            <a:r>
              <a:rPr lang="hr-HR" sz="2400" dirty="0" smtClean="0"/>
              <a:t>Def: liječenje savjetima</a:t>
            </a:r>
            <a:r>
              <a:rPr lang="hr-HR" sz="2400" dirty="0"/>
              <a:t>, davanjem lijekova ili poduzimanje liječničkih zahvata koje obavljaju nestručnjaci</a:t>
            </a:r>
            <a:r>
              <a:rPr lang="hr-HR" sz="2400" dirty="0" smtClean="0"/>
              <a:t>.</a:t>
            </a:r>
          </a:p>
          <a:p>
            <a:endParaRPr lang="hr-HR" sz="2400" dirty="0" smtClean="0"/>
          </a:p>
          <a:p>
            <a:r>
              <a:rPr lang="hr-HR" sz="2400" dirty="0" err="1" smtClean="0"/>
              <a:t>Nekonvecionalna</a:t>
            </a:r>
            <a:r>
              <a:rPr lang="hr-HR" sz="2400" dirty="0" smtClean="0"/>
              <a:t> medicina, alternativna medicina, </a:t>
            </a:r>
            <a:r>
              <a:rPr lang="hr-HR" sz="2400" dirty="0" err="1" smtClean="0"/>
              <a:t>iscijeljiteljstvo</a:t>
            </a:r>
            <a:r>
              <a:rPr lang="hr-HR" sz="2400" dirty="0" smtClean="0"/>
              <a:t>…….</a:t>
            </a:r>
          </a:p>
          <a:p>
            <a:r>
              <a:rPr lang="hr-HR" sz="2400" dirty="0" smtClean="0"/>
              <a:t>Prilično pomodan sociološki fenomen.</a:t>
            </a:r>
          </a:p>
          <a:p>
            <a:pPr>
              <a:buNone/>
            </a:pPr>
            <a:endParaRPr lang="hr-HR" dirty="0" smtClean="0"/>
          </a:p>
          <a:p>
            <a:endParaRPr lang="hr-HR" u="sng" dirty="0"/>
          </a:p>
          <a:p>
            <a:endParaRPr lang="hr-HR" u="sng" dirty="0" smtClean="0"/>
          </a:p>
          <a:p>
            <a:endParaRPr lang="hr-HR" u="sng" dirty="0"/>
          </a:p>
          <a:p>
            <a:endParaRPr lang="hr-HR" u="sng" dirty="0"/>
          </a:p>
          <a:p>
            <a:endParaRPr lang="hr-HR" u="sng" dirty="0" smtClean="0"/>
          </a:p>
          <a:p>
            <a:endParaRPr lang="hr-HR" u="sng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smtClean="0"/>
              <a:t>Nadriliječništvo</a:t>
            </a:r>
            <a:r>
              <a:rPr lang="hr-HR" sz="3600" b="1" dirty="0" smtClean="0"/>
              <a:t>: kazneni zakon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hr-HR" dirty="0"/>
          </a:p>
          <a:p>
            <a:r>
              <a:rPr lang="hr-HR" b="1" dirty="0"/>
              <a:t>(1)</a:t>
            </a:r>
            <a:r>
              <a:rPr lang="hr-HR" dirty="0"/>
              <a:t>Tko se nemajući propisanu stručnu spremu bavi liječenjem ili pružanjem druge medicinske </a:t>
            </a:r>
            <a:r>
              <a:rPr lang="hr-HR" dirty="0" smtClean="0"/>
              <a:t>pomoći, kaznit </a:t>
            </a:r>
            <a:r>
              <a:rPr lang="hr-HR" dirty="0"/>
              <a:t>će se kaznom zatvora do jedne godine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hr-HR" b="1" dirty="0"/>
              <a:t>(2)</a:t>
            </a:r>
            <a:r>
              <a:rPr lang="hr-HR" dirty="0"/>
              <a:t>Ako je djelom iz </a:t>
            </a:r>
            <a:r>
              <a:rPr lang="hr-HR" u="sng" dirty="0"/>
              <a:t>stavka 1. ovoga članka </a:t>
            </a:r>
            <a:r>
              <a:rPr lang="hr-HR" dirty="0"/>
              <a:t> izazvano znatno pogoršanje bolesti ili </a:t>
            </a:r>
            <a:r>
              <a:rPr lang="hr-HR" dirty="0" err="1"/>
              <a:t>narušenje</a:t>
            </a:r>
            <a:r>
              <a:rPr lang="hr-HR" dirty="0"/>
              <a:t> zdravlja druge </a:t>
            </a:r>
            <a:r>
              <a:rPr lang="hr-HR" dirty="0" smtClean="0"/>
              <a:t>osobe, počinitelj </a:t>
            </a:r>
            <a:r>
              <a:rPr lang="hr-HR" dirty="0"/>
              <a:t>će se kazniti kaznom zatvora od šest mjeseci do pet godina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hr-HR" b="1" dirty="0"/>
              <a:t>(3)</a:t>
            </a:r>
            <a:r>
              <a:rPr lang="hr-HR" dirty="0"/>
              <a:t>Ako je djelom iz </a:t>
            </a:r>
            <a:r>
              <a:rPr lang="hr-HR" u="sng" dirty="0"/>
              <a:t>stavka 1. ovoga članka </a:t>
            </a:r>
            <a:r>
              <a:rPr lang="hr-HR" dirty="0"/>
              <a:t> kod druge osobe izazvana teška tjelesna ozljeda ili prekid </a:t>
            </a:r>
            <a:r>
              <a:rPr lang="hr-HR" dirty="0" smtClean="0"/>
              <a:t>trudnoće, počinitelj </a:t>
            </a:r>
            <a:r>
              <a:rPr lang="hr-HR" dirty="0"/>
              <a:t>će se kazniti kaznom zatvora od jedne do deset godina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hr-HR" b="1" dirty="0"/>
              <a:t>(4)</a:t>
            </a:r>
            <a:r>
              <a:rPr lang="hr-HR" dirty="0"/>
              <a:t>Ako je djelom iz </a:t>
            </a:r>
            <a:r>
              <a:rPr lang="hr-HR" u="sng" dirty="0"/>
              <a:t>stavka 1. ovoga članka </a:t>
            </a:r>
            <a:r>
              <a:rPr lang="hr-HR" dirty="0"/>
              <a:t> prouzročena smrt jedne ili više </a:t>
            </a:r>
            <a:r>
              <a:rPr lang="hr-HR" dirty="0" smtClean="0"/>
              <a:t>osoba, počinitelj </a:t>
            </a:r>
            <a:r>
              <a:rPr lang="hr-HR" dirty="0"/>
              <a:t>će se kazniti kaznom zatvora od tri do petnaest godina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hr-HR" b="1" dirty="0"/>
              <a:t>(5)</a:t>
            </a:r>
            <a:r>
              <a:rPr lang="hr-HR" dirty="0"/>
              <a:t>Sredstva upotrijebljena za liječenje iz stavka 1 i 2. </a:t>
            </a:r>
            <a:r>
              <a:rPr lang="hr-HR" u="sng" dirty="0"/>
              <a:t>ovoga članka </a:t>
            </a:r>
            <a:r>
              <a:rPr lang="hr-HR" dirty="0"/>
              <a:t> će se oduzeti.</a:t>
            </a:r>
          </a:p>
          <a:p>
            <a:r>
              <a:rPr lang="hr-HR" dirty="0">
                <a:hlinkClick r:id="rId2"/>
              </a:rPr>
              <a:t>Narodne novine br. 125 07.11.2011 Kazneni zakon: Članak 184.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Stanje na našim prostorima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Primjeri: </a:t>
            </a:r>
          </a:p>
          <a:p>
            <a:r>
              <a:rPr lang="hr-HR" sz="2800" dirty="0" err="1" smtClean="0"/>
              <a:t>M.T</a:t>
            </a:r>
            <a:r>
              <a:rPr lang="hr-HR" sz="2800" dirty="0" smtClean="0"/>
              <a:t>. - marokanski </a:t>
            </a:r>
            <a:r>
              <a:rPr lang="hr-HR" sz="2800" smtClean="0"/>
              <a:t>iscijeljitelj</a:t>
            </a:r>
            <a:r>
              <a:rPr lang="hr-HR" sz="2800" dirty="0" smtClean="0"/>
              <a:t> koji liječi energijom koju dobiva od 5 planeta sunčevog sustava. </a:t>
            </a:r>
          </a:p>
          <a:p>
            <a:r>
              <a:rPr lang="hr-HR" sz="2800" dirty="0" smtClean="0"/>
              <a:t>Preko 10 000 ljudi dnevno. </a:t>
            </a:r>
          </a:p>
          <a:p>
            <a:r>
              <a:rPr lang="hr-HR" sz="2800" dirty="0" smtClean="0"/>
              <a:t>Izostala </a:t>
            </a:r>
            <a:r>
              <a:rPr lang="hr-HR" sz="2800" dirty="0"/>
              <a:t>je reakcija državnih tijela, a posebno zabrinjava što se nije oglasila </a:t>
            </a:r>
            <a:r>
              <a:rPr lang="hr-HR" sz="2800" dirty="0" smtClean="0"/>
              <a:t>niti jedna </a:t>
            </a:r>
            <a:r>
              <a:rPr lang="hr-HR" sz="2800" dirty="0"/>
              <a:t>institucija zdravstva. </a:t>
            </a:r>
          </a:p>
          <a:p>
            <a:r>
              <a:rPr lang="hr-HR" sz="2800" dirty="0" smtClean="0"/>
              <a:t>Dobio priznanje </a:t>
            </a:r>
            <a:r>
              <a:rPr lang="hr-HR" sz="2800" dirty="0"/>
              <a:t>za svoj rad od federalnog </a:t>
            </a:r>
            <a:r>
              <a:rPr lang="hr-HR" sz="2800" dirty="0" smtClean="0"/>
              <a:t>premijera.</a:t>
            </a:r>
            <a:r>
              <a:rPr lang="hr-HR" sz="2800" dirty="0"/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Stanje na našim prostorima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dirty="0"/>
              <a:t>Desetogodišnja djevojčica </a:t>
            </a:r>
            <a:r>
              <a:rPr lang="hr-HR" sz="2400" dirty="0" smtClean="0"/>
              <a:t>A.</a:t>
            </a:r>
            <a:r>
              <a:rPr lang="vi-VN" sz="2400" dirty="0" smtClean="0"/>
              <a:t> </a:t>
            </a:r>
            <a:r>
              <a:rPr lang="vi-VN" sz="2400" dirty="0"/>
              <a:t>M. bolovala je od dijabetesa i bila je ovisna o </a:t>
            </a:r>
            <a:r>
              <a:rPr lang="vi-VN" sz="2400" dirty="0" smtClean="0"/>
              <a:t>inzulinu</a:t>
            </a:r>
            <a:r>
              <a:rPr lang="hr-HR" sz="2400" dirty="0" smtClean="0"/>
              <a:t>.</a:t>
            </a:r>
          </a:p>
          <a:p>
            <a:r>
              <a:rPr lang="vi-VN" sz="2400" dirty="0" smtClean="0"/>
              <a:t>M</a:t>
            </a:r>
            <a:r>
              <a:rPr lang="hr-HR" sz="2400" dirty="0" smtClean="0"/>
              <a:t>.</a:t>
            </a:r>
            <a:r>
              <a:rPr lang="vi-VN" sz="2400" dirty="0" smtClean="0"/>
              <a:t>R</a:t>
            </a:r>
            <a:r>
              <a:rPr lang="hr-HR" sz="2400" dirty="0" smtClean="0"/>
              <a:t>. </a:t>
            </a:r>
            <a:r>
              <a:rPr lang="vi-VN" sz="2400" dirty="0" smtClean="0"/>
              <a:t>joj </a:t>
            </a:r>
            <a:r>
              <a:rPr lang="vi-VN" sz="2400" dirty="0"/>
              <a:t>je od kolovoza do listopada 2011. propisao tuširanje hladnom vodom, ispijanje čajeva nepoznatih sastojaka te mazanje tijela supstancijama bez učinka, tzv. “bijelog” i “plavog” produkta uz minimalan unos inzulina. </a:t>
            </a:r>
            <a:endParaRPr lang="hr-HR" sz="2400" dirty="0" smtClean="0"/>
          </a:p>
          <a:p>
            <a:r>
              <a:rPr lang="hr-HR" sz="2400" dirty="0" smtClean="0"/>
              <a:t>Po struci k</a:t>
            </a:r>
            <a:r>
              <a:rPr lang="vi-VN" sz="2400" dirty="0" smtClean="0"/>
              <a:t>emijski </a:t>
            </a:r>
            <a:r>
              <a:rPr lang="vi-VN" sz="2400" dirty="0"/>
              <a:t>tehničar po struci je </a:t>
            </a:r>
            <a:r>
              <a:rPr lang="vi-VN" sz="2400" dirty="0" smtClean="0"/>
              <a:t>roditeljima</a:t>
            </a:r>
            <a:r>
              <a:rPr lang="hr-HR" sz="2400" dirty="0" smtClean="0"/>
              <a:t> </a:t>
            </a:r>
            <a:r>
              <a:rPr lang="vi-VN" sz="2400" dirty="0" smtClean="0"/>
              <a:t>naplatio</a:t>
            </a:r>
            <a:r>
              <a:rPr lang="vi-VN" sz="2400" dirty="0"/>
              <a:t> 6000 </a:t>
            </a:r>
            <a:r>
              <a:rPr lang="vi-VN" sz="2400" dirty="0" smtClean="0"/>
              <a:t>eura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Trenutno u procesu suđenja. </a:t>
            </a:r>
            <a:endParaRPr lang="hr-H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Stanje na našim prostorima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800" dirty="0"/>
              <a:t>Građani Bosne i Hercegovine godišnje daju više miliona maraka koristeći usluge gatara, iscjelitelja, bijelih magova, bioenergičara i </a:t>
            </a:r>
            <a:r>
              <a:rPr lang="vi-VN" sz="2800" dirty="0" smtClean="0"/>
              <a:t>parapsihologa</a:t>
            </a:r>
            <a:r>
              <a:rPr lang="hr-HR" sz="2800" dirty="0" smtClean="0"/>
              <a:t> (</a:t>
            </a:r>
            <a:r>
              <a:rPr lang="vi-VN" sz="2800" dirty="0" smtClean="0"/>
              <a:t>istraživanje </a:t>
            </a:r>
            <a:r>
              <a:rPr lang="vi-VN" sz="2800" dirty="0"/>
              <a:t>bh. novinske agencije Patria (</a:t>
            </a:r>
            <a:r>
              <a:rPr lang="vi-VN" sz="2800" dirty="0" smtClean="0"/>
              <a:t>NAP</a:t>
            </a:r>
            <a:r>
              <a:rPr lang="hr-HR" sz="2800" dirty="0" smtClean="0"/>
              <a:t>)).</a:t>
            </a:r>
          </a:p>
          <a:p>
            <a:r>
              <a:rPr lang="hr-HR" sz="2800" dirty="0" smtClean="0"/>
              <a:t>Liječenje depresije, fobija, steriliteta, bračnih problema, teških bolesti…</a:t>
            </a:r>
          </a:p>
          <a:p>
            <a:r>
              <a:rPr lang="hr-HR" sz="2800" dirty="0" smtClean="0"/>
              <a:t>Često dolazi do pogoršanja osnovne bolesti!</a:t>
            </a:r>
            <a:endParaRPr lang="hr-H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Tko su nadriliječnici?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Osobe bez medicinske izobrazbe?</a:t>
            </a:r>
          </a:p>
          <a:p>
            <a:r>
              <a:rPr lang="hr-HR" sz="2800" dirty="0" smtClean="0"/>
              <a:t>Vjerska lica?</a:t>
            </a:r>
          </a:p>
          <a:p>
            <a:r>
              <a:rPr lang="hr-HR" sz="2800" dirty="0" err="1" smtClean="0"/>
              <a:t>Iscjeljitelji</a:t>
            </a:r>
            <a:r>
              <a:rPr lang="hr-HR" sz="2800" dirty="0" smtClean="0"/>
              <a:t>, bioenergetičari, </a:t>
            </a:r>
            <a:r>
              <a:rPr lang="hr-HR" sz="2800" dirty="0" err="1" smtClean="0"/>
              <a:t>magovi</a:t>
            </a:r>
            <a:r>
              <a:rPr lang="hr-HR" sz="2800" dirty="0" smtClean="0"/>
              <a:t>, vidovnjaci?</a:t>
            </a:r>
          </a:p>
          <a:p>
            <a:r>
              <a:rPr lang="hr-HR" sz="2800" dirty="0" smtClean="0"/>
              <a:t>Osobe sa neadekvatnom medicinskom izobrazbom?</a:t>
            </a:r>
          </a:p>
          <a:p>
            <a:r>
              <a:rPr lang="hr-HR" sz="2800" dirty="0" smtClean="0"/>
              <a:t>Liječnici?</a:t>
            </a:r>
            <a:endParaRPr lang="hr-HR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Kako “liječe”?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sz="2800" dirty="0" smtClean="0"/>
              <a:t>duhovno – tjelesne tehnike</a:t>
            </a:r>
          </a:p>
          <a:p>
            <a:r>
              <a:rPr lang="hr-HR" sz="2800" dirty="0" smtClean="0"/>
              <a:t> biološki zasnovane intervencije</a:t>
            </a:r>
          </a:p>
          <a:p>
            <a:r>
              <a:rPr lang="hr-HR" sz="2800" dirty="0" smtClean="0"/>
              <a:t> manipulativne metode</a:t>
            </a:r>
          </a:p>
          <a:p>
            <a:r>
              <a:rPr lang="hr-HR" sz="2800" dirty="0" smtClean="0"/>
              <a:t> energetske terapije</a:t>
            </a:r>
          </a:p>
          <a:p>
            <a:r>
              <a:rPr lang="hr-HR" sz="2800" dirty="0" smtClean="0"/>
              <a:t> alternativni sustavi</a:t>
            </a:r>
            <a:endParaRPr lang="hr-HR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Kako “liječe”?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Usmena predaja o čudotvornim postupcima</a:t>
            </a:r>
          </a:p>
          <a:p>
            <a:r>
              <a:rPr lang="hr-HR" sz="2800" dirty="0" err="1" smtClean="0"/>
              <a:t>Placebo</a:t>
            </a:r>
            <a:r>
              <a:rPr lang="hr-HR" sz="2800" dirty="0" smtClean="0"/>
              <a:t> učinak</a:t>
            </a:r>
          </a:p>
          <a:p>
            <a:r>
              <a:rPr lang="hr-HR" sz="2800" dirty="0" smtClean="0"/>
              <a:t>Pojedini savjeti narodne medicine se poklapaju sa općim principima zdravog življenja</a:t>
            </a:r>
          </a:p>
          <a:p>
            <a:r>
              <a:rPr lang="hr-HR" sz="2800" dirty="0" smtClean="0"/>
              <a:t>Ne govori se o neuspjesima “alternativnog liječenja”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511</Words>
  <Application>Microsoft Office PowerPoint</Application>
  <PresentationFormat>Prikaz na zaslonu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Office tema</vt:lpstr>
      <vt:lpstr>Procvat nadriliječništva- posljedica propusta zdravstvenog sustava?</vt:lpstr>
      <vt:lpstr>Nadrilječništvo</vt:lpstr>
      <vt:lpstr>Nadriliječništvo: kazneni zakon</vt:lpstr>
      <vt:lpstr>Stanje na našim prostorima</vt:lpstr>
      <vt:lpstr>Stanje na našim prostorima</vt:lpstr>
      <vt:lpstr>Stanje na našim prostorima</vt:lpstr>
      <vt:lpstr>Tko su nadriliječnici?</vt:lpstr>
      <vt:lpstr>Kako “liječe”?</vt:lpstr>
      <vt:lpstr>Kako “liječe”?</vt:lpstr>
      <vt:lpstr>Uzroci porasta nadrilječništva</vt:lpstr>
      <vt:lpstr>Mediji</vt:lpstr>
      <vt:lpstr>Mediji</vt:lpstr>
      <vt:lpstr>Mediji </vt:lpstr>
      <vt:lpstr>Needuciranost</vt:lpstr>
      <vt:lpstr>Propusti zdravstvenog sustava</vt:lpstr>
      <vt:lpstr>Propusti zdravstvenog sustava</vt:lpstr>
      <vt:lpstr>Rješenje?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Procvat nadrilječništva- posljedica propusta zdravstvenog sustava?</dc:title>
  <dc:creator>PC</dc:creator>
  <cp:lastModifiedBy>PC</cp:lastModifiedBy>
  <cp:revision>57</cp:revision>
  <dcterms:created xsi:type="dcterms:W3CDTF">2016-12-12T17:13:11Z</dcterms:created>
  <dcterms:modified xsi:type="dcterms:W3CDTF">2016-12-15T20:20:06Z</dcterms:modified>
</cp:coreProperties>
</file>