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aslov i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naslova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25236" indent="-280736" algn="ctr">
              <a:spcBef>
                <a:spcPts val="0"/>
              </a:spcBef>
              <a:defRPr i="1"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69734" indent="-280734" algn="ctr">
              <a:spcBef>
                <a:spcPts val="0"/>
              </a:spcBef>
              <a:defRPr i="1"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14234" indent="-280734" algn="ctr">
              <a:spcBef>
                <a:spcPts val="0"/>
              </a:spcBef>
              <a:defRPr i="1"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8734" indent="-280734" algn="ctr">
              <a:spcBef>
                <a:spcPts val="0"/>
              </a:spcBef>
              <a:defRPr i="1"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ja - vodora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slov - sre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ja - okom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7"/>
            <a:ext cx="5325778" cy="8216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Tekst naslova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slov - V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slov i 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slov, predznaci i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naslova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dzna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ja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naslova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Tijelo razine jedan</a:t>
            </a:r>
          </a:p>
          <a:p>
            <a:pPr lvl="1"/>
            <a:r>
              <a:t>Tijelo razine dva</a:t>
            </a:r>
          </a:p>
          <a:p>
            <a:pPr lvl="2"/>
            <a:r>
              <a:t>Tijelo razine tri</a:t>
            </a:r>
          </a:p>
          <a:p>
            <a:pPr lvl="3"/>
            <a:r>
              <a:t>Tijelo razine četiri</a:t>
            </a:r>
          </a:p>
          <a:p>
            <a:pPr lvl="4"/>
            <a:r>
              <a:t>Tijelo razine pet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3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693564" y="733571"/>
            <a:ext cx="9617672" cy="2819158"/>
          </a:xfrm>
          <a:prstGeom prst="rect">
            <a:avLst/>
          </a:prstGeom>
        </p:spPr>
        <p:txBody>
          <a:bodyPr/>
          <a:lstStyle/>
          <a:p>
            <a:pPr defTabSz="461518">
              <a:defRPr b="1" sz="6300">
                <a:latin typeface="Arial"/>
                <a:ea typeface="Arial"/>
                <a:cs typeface="Arial"/>
                <a:sym typeface="Arial"/>
              </a:defRPr>
            </a:pPr>
            <a:r>
              <a:t>Moždani udar - </a:t>
            </a:r>
          </a:p>
          <a:p>
            <a:pPr defTabSz="461518">
              <a:defRPr b="1" sz="6300">
                <a:latin typeface="Arial"/>
                <a:ea typeface="Arial"/>
                <a:cs typeface="Arial"/>
                <a:sym typeface="Arial"/>
              </a:defRPr>
            </a:pPr>
            <a:r>
              <a:t>tihi ubojica Hercegovaca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2620267" y="3715320"/>
            <a:ext cx="9440665" cy="1130309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mr.sc.Nataša Pejanović-Škobić, dr.med. neurolog</a:t>
            </a:r>
          </a:p>
          <a:p>
            <a:pPr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Klinika za neurologiju SKB Mostar</a:t>
            </a:r>
          </a:p>
        </p:txBody>
      </p:sp>
      <p:pic>
        <p:nvPicPr>
          <p:cNvPr id="121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641" y="5008214"/>
            <a:ext cx="5777158" cy="317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.png"/>
          <p:cNvPicPr>
            <a:picLocks noChangeAspect="1"/>
          </p:cNvPicPr>
          <p:nvPr/>
        </p:nvPicPr>
        <p:blipFill>
          <a:blip r:embed="rId3">
            <a:alphaModFix amt="73696"/>
            <a:extLst/>
          </a:blip>
          <a:stretch>
            <a:fillRect/>
          </a:stretch>
        </p:blipFill>
        <p:spPr>
          <a:xfrm>
            <a:off x="8609059" y="6057262"/>
            <a:ext cx="3434361" cy="2146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5818">
              <a:defRPr b="1" sz="6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Problem zemalja niskog i srednjeg BDP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b="1" sz="3400">
                <a:latin typeface="+mn-lt"/>
                <a:ea typeface="+mn-ea"/>
                <a:cs typeface="+mn-cs"/>
                <a:sym typeface="Helvetica Neue"/>
              </a:defRPr>
            </a:pPr>
            <a:r>
              <a:t>nedostatak integriranih programa 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u primarnoj zdravstvenoj zaštiti za ranu detekciju i liječenje ljudi sa čimbenicima rizika za MU, za razliku od populacije u zemljama sa visokim BDP-om</a:t>
            </a:r>
          </a:p>
          <a:p>
            <a:pPr marL="360045" indent="-360045" defTabSz="473201">
              <a:spcBef>
                <a:spcPts val="3400"/>
              </a:spcBef>
              <a:defRPr b="1" sz="3400">
                <a:latin typeface="+mn-lt"/>
                <a:ea typeface="+mn-ea"/>
                <a:cs typeface="+mn-cs"/>
                <a:sym typeface="Helvetica Neue"/>
              </a:defRPr>
            </a:pPr>
            <a:r>
              <a:t>ograničene mogućnosti adekvatnog liječenja 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ovih pacijenata zbog financijskih limita i nedostataka zdravstvenog sustava u tim zemljama</a:t>
            </a:r>
          </a:p>
          <a:p>
            <a:pPr marL="360045" indent="-360045" defTabSz="473201">
              <a:spcBef>
                <a:spcPts val="3400"/>
              </a:spcBef>
              <a:defRPr b="1" sz="3400">
                <a:latin typeface="+mn-lt"/>
                <a:ea typeface="+mn-ea"/>
                <a:cs typeface="+mn-cs"/>
                <a:sym typeface="Helvetica Neue"/>
              </a:defRPr>
            </a:pPr>
            <a:r>
              <a:t>Najsiromašniji 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su najteže pogođeni, zbog visokih troškova koji iziskuje njega ovih bolesnika nakon preboljenog MU</a:t>
            </a:r>
          </a:p>
        </p:txBody>
      </p:sp>
      <p:sp>
        <p:nvSpPr>
          <p:cNvPr id="159" name="Shape 159"/>
          <p:cNvSpPr/>
          <p:nvPr/>
        </p:nvSpPr>
        <p:spPr>
          <a:xfrm>
            <a:off x="4129636" y="8838251"/>
            <a:ext cx="8057465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Development assistance strategies for stroke in low and middle income countries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Što se može učiniti?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6719" indent="-426719" defTabSz="560830">
              <a:spcBef>
                <a:spcPts val="4000"/>
              </a:spcBef>
              <a:defRPr sz="3600"/>
            </a:lvl1pPr>
          </a:lstStyle>
          <a:p>
            <a:pPr/>
            <a:r>
              <a:t>Hitno je potrebno poboljšati uvjete rada, tehničke mogućnosti i edukaciju liječnika koji se bave dijagnosticiranjem i liječenjem moždanog udara, jer nepravodobno prepoznavanje i liječenje ove bolesti vodi do trajnog invaliditeta</a:t>
            </a:r>
          </a:p>
        </p:txBody>
      </p:sp>
      <p:sp>
        <p:nvSpPr>
          <p:cNvPr id="163" name="Shape 163"/>
          <p:cNvSpPr/>
          <p:nvPr/>
        </p:nvSpPr>
        <p:spPr>
          <a:xfrm>
            <a:off x="8020743" y="8814606"/>
            <a:ext cx="4425189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(Second Stroke Academy, Dubai, 2016)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Što se može učiniti?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26719" indent="-426719" defTabSz="560830">
              <a:spcBef>
                <a:spcPts val="4000"/>
              </a:spcBef>
              <a:defRPr sz="3600"/>
            </a:lvl1pPr>
          </a:lstStyle>
          <a:p>
            <a:pPr/>
            <a:r>
              <a:t>Pokušati izbjeći situacije poput one u kojoj smo se mi u SKB Mostar našli prije par mjeseci: pacijent sa simptomima MU nastali unutar sat vremena pred dolazak u bolnicu, zadovoljava sve kriterije za trombolitičku terapiju a mi imamo problem - nemamo alteplaze zbog trenutnih financijskih problema vezanih uz zdravstvo u HNŽ/K - potrebno je osigurati terapiju za pacijente s MU koja spašava živote i smanjuje invaliditet bolesnika nakon 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Što se može učiniti?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925"/>
            </a:pPr>
            <a:r>
              <a:t>Riješiti pitanje “gdje sa ovim pacijentom nakon završetka akutnog liječenja moždanog udara kada pacijent treba biti otpušten iz bolnice”</a:t>
            </a:r>
          </a:p>
          <a:p>
            <a:pPr marL="342264" indent="-342264" defTabSz="449833">
              <a:spcBef>
                <a:spcPts val="3200"/>
              </a:spcBef>
              <a:defRPr sz="2925"/>
            </a:pPr>
            <a:r>
              <a:t>Najčešće se radi o osobi kojoj je prijeko potrebna pomoć i njega druge osobe u organiziranju prehrane, oblačenju i svlačenju, održavanju osobne higijene, kao i obavljanju drugih osnovnih životnih potreba, na što obitelj obično nije spremna u trenutku izlaska pacijenta iz bolnice</a:t>
            </a:r>
          </a:p>
          <a:p>
            <a:pPr marL="342264" indent="-342264" defTabSz="449833">
              <a:spcBef>
                <a:spcPts val="3200"/>
              </a:spcBef>
              <a:defRPr sz="2925"/>
            </a:pPr>
            <a:r>
              <a:t>Osigurati sredstva za osnivanje ustanova/bolnica za produženo liječenje i palijativnu skrb pacijenata s kroničnim bolestima što uključuje i MU, a nakon završetka akutnog i fizikalno-rehabilitacijskog liječenja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Hvala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5818">
              <a:defRPr b="1" sz="6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Vodeći uzroci smrtnosti u svijetu i kod nas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kardiovaskularne bolesti</a:t>
            </a:r>
          </a:p>
          <a:p>
            <a:pPr/>
            <a:r>
              <a:t>2. maligne bolesti</a:t>
            </a:r>
          </a:p>
          <a:p>
            <a:pPr/>
            <a:r>
              <a:t>3. kronične respiratorne bolesti</a:t>
            </a:r>
          </a:p>
          <a:p>
            <a:pPr/>
            <a:r>
              <a:t>4. nezgode / ozljede</a:t>
            </a:r>
          </a:p>
          <a:p>
            <a:pPr>
              <a:defRPr b="1" sz="4500">
                <a:latin typeface="+mn-lt"/>
                <a:ea typeface="+mn-ea"/>
                <a:cs typeface="+mn-cs"/>
                <a:sym typeface="Helvetica Neue"/>
              </a:defRPr>
            </a:pPr>
            <a:r>
              <a:t>5. cerebrovaskularne bolesti / moždani udar (MU)</a:t>
            </a:r>
          </a:p>
        </p:txBody>
      </p:sp>
      <p:sp>
        <p:nvSpPr>
          <p:cNvPr id="126" name="Shape 126"/>
          <p:cNvSpPr/>
          <p:nvPr/>
        </p:nvSpPr>
        <p:spPr>
          <a:xfrm>
            <a:off x="7579569" y="8880919"/>
            <a:ext cx="308863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World Health Organization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952500" y="254000"/>
            <a:ext cx="6244915" cy="2159000"/>
          </a:xfrm>
          <a:prstGeom prst="rect">
            <a:avLst/>
          </a:prstGeom>
        </p:spPr>
        <p:txBody>
          <a:bodyPr/>
          <a:lstStyle>
            <a:lvl1pPr defTabSz="473201">
              <a:defRPr b="1" sz="6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Statistika MU u svijetu 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952500" y="2920605"/>
            <a:ext cx="11099800" cy="5956699"/>
          </a:xfrm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3700"/>
              </a:spcBef>
              <a:defRPr b="1" sz="3500">
                <a:latin typeface="+mn-lt"/>
                <a:ea typeface="+mn-ea"/>
                <a:cs typeface="+mn-cs"/>
                <a:sym typeface="Helvetica Neue"/>
              </a:defRPr>
            </a:pPr>
            <a:r>
              <a:t>33 milijuna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ljudi u svijetu doživi MU svake godine</a:t>
            </a:r>
          </a:p>
          <a:p>
            <a:pPr marL="395604" indent="-395604" defTabSz="519937">
              <a:spcBef>
                <a:spcPts val="3700"/>
              </a:spcBef>
              <a:defRPr sz="35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MU nije samo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medicinski 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nego i veliki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 socioekonomski problem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395604" indent="-395604" defTabSz="519937">
              <a:spcBef>
                <a:spcPts val="3700"/>
              </a:spcBef>
              <a:defRPr sz="35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MU </a:t>
            </a:r>
            <a:r>
              <a:t>“košta” SAD svake godine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34 bilijuna USD</a:t>
            </a:r>
            <a:r>
              <a:t> </a:t>
            </a:r>
            <a:r>
              <a:rPr sz="3200"/>
              <a:t>(troškovi pružanja medicinskih usluga, lijekova za liječenje MU, te bolovanja zbog MU) </a:t>
            </a:r>
          </a:p>
        </p:txBody>
      </p:sp>
      <p:sp>
        <p:nvSpPr>
          <p:cNvPr id="130" name="Shape 130"/>
          <p:cNvSpPr/>
          <p:nvPr/>
        </p:nvSpPr>
        <p:spPr>
          <a:xfrm>
            <a:off x="7422174" y="8872763"/>
            <a:ext cx="4405631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American Heart and Stroke Association</a:t>
            </a:r>
          </a:p>
        </p:txBody>
      </p:sp>
      <p:pic>
        <p:nvPicPr>
          <p:cNvPr id="13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8115" y="71133"/>
            <a:ext cx="4221627" cy="3184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6508">
              <a:defRPr b="1" sz="4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Brojke govore same za sebe, a iza ovih brojki su stvarni životi svih nas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2030-e</a:t>
            </a:r>
            <a:r>
              <a:t> u svijetu će umrijeti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12 milijuna </a:t>
            </a:r>
            <a:r>
              <a:t>ljudi zbog moždanog udara, a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70 milijuna</a:t>
            </a:r>
            <a:r>
              <a:t> ljudi će prebolovati moždani udar</a:t>
            </a:r>
          </a:p>
          <a:p>
            <a:pPr/>
            <a:r>
              <a:t>MU ubija više žena nego karcinom dojke i više muškaraca nego karcinom prostate</a:t>
            </a:r>
          </a:p>
          <a:p>
            <a:pPr/>
            <a:r>
              <a:t>MU je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vodeći uzrok dugotrajne onesposobljenosti </a:t>
            </a:r>
            <a:r>
              <a:t>u svijetu</a:t>
            </a:r>
          </a:p>
        </p:txBody>
      </p:sp>
      <p:sp>
        <p:nvSpPr>
          <p:cNvPr id="135" name="Shape 135"/>
          <p:cNvSpPr/>
          <p:nvPr/>
        </p:nvSpPr>
        <p:spPr>
          <a:xfrm>
            <a:off x="7214019" y="8280272"/>
            <a:ext cx="4695031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Second Stroke Academy, Dubai,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9090">
              <a:defRPr b="1" sz="6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MU - sve više bolest mladih u svijetu i kod nas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0484" indent="-350484" defTabSz="460641">
              <a:spcBef>
                <a:spcPts val="3200"/>
              </a:spcBef>
              <a:defRPr sz="3400"/>
            </a:pPr>
            <a:r>
              <a:t>Pogrešna pretpostavka: MU je bolest samo starijih ljudi; 3/4 MU kod populacije starije od 65 g,  ali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1/4 MU kod mlađih</a:t>
            </a:r>
          </a:p>
          <a:p>
            <a:pPr marL="350484" indent="-350484" defTabSz="460641">
              <a:spcBef>
                <a:spcPts val="3200"/>
              </a:spcBef>
              <a:defRPr sz="3400"/>
            </a:pPr>
            <a:r>
              <a:t>Broj MU kod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 mlađih od 45 g u svijetu je u porastu,</a:t>
            </a:r>
            <a:r>
              <a:t> zbog razloga koji nisu još uvijek potpuno jasni </a:t>
            </a:r>
          </a:p>
          <a:p>
            <a:pPr marL="350484" indent="-350484" defTabSz="460641">
              <a:spcBef>
                <a:spcPts val="3200"/>
              </a:spcBef>
              <a:defRPr sz="3400"/>
            </a:pPr>
            <a:r>
              <a:t>Alarmantno je povećanje broja moždanih udara kao i činjenica da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MU postaje 5. vodeći uzrok smrtnosti kod ljudi starosti od 15 do 59 godina</a:t>
            </a:r>
          </a:p>
        </p:txBody>
      </p:sp>
      <p:sp>
        <p:nvSpPr>
          <p:cNvPr id="139" name="Shape 139"/>
          <p:cNvSpPr/>
          <p:nvPr/>
        </p:nvSpPr>
        <p:spPr>
          <a:xfrm>
            <a:off x="7865060" y="8745394"/>
            <a:ext cx="4722614" cy="653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*2014 Heart and Strokee foundation report</a:t>
            </a:r>
          </a:p>
          <a:p>
            <a:pPr algn="l"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*Second Stroke Academy, Dubai,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015" y="996525"/>
            <a:ext cx="10074142" cy="829140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4811231" y="9279466"/>
            <a:ext cx="705706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Bender M i suradnici, 2016. (podaci u pripremi za objavu)</a:t>
            </a:r>
          </a:p>
        </p:txBody>
      </p:sp>
      <p:sp>
        <p:nvSpPr>
          <p:cNvPr id="143" name="Shape 143"/>
          <p:cNvSpPr/>
          <p:nvPr/>
        </p:nvSpPr>
        <p:spPr>
          <a:xfrm>
            <a:off x="289830" y="306915"/>
            <a:ext cx="117619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Podaci o incidenciji MU za 2014.godinu u Federaciji BiH po županijama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1604">
              <a:defRPr sz="6700"/>
            </a:lvl1pPr>
          </a:lstStyle>
          <a:p>
            <a:pPr/>
            <a:r>
              <a:t>Terapija moždanog udara u svijetu i kod nas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700"/>
            </a:pPr>
            <a:r>
              <a:t>Ovisi o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vrsti </a:t>
            </a:r>
            <a:r>
              <a:t>moždanog udara kao i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vremenu</a:t>
            </a:r>
            <a:r>
              <a:t> od pojave prvih simptoma do trenutka dolaska pacijenta u Hitni bolnički prijem</a:t>
            </a:r>
          </a:p>
          <a:p>
            <a:pPr marL="435609" indent="-435609" defTabSz="572516">
              <a:spcBef>
                <a:spcPts val="4100"/>
              </a:spcBef>
              <a:defRPr sz="3700"/>
            </a:pPr>
            <a:r>
              <a:t>Ovisi o mogućnostima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brze dijagnostike</a:t>
            </a:r>
            <a:r>
              <a:t> i pravodobnog uključivanja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trombolitičke terapije </a:t>
            </a:r>
            <a:r>
              <a:t>(unutar 3 - 4,5 h od pojave prvog simptoma MU)</a:t>
            </a:r>
          </a:p>
          <a:p>
            <a:pPr marL="435609" indent="-435609" defTabSz="572516">
              <a:spcBef>
                <a:spcPts val="4100"/>
              </a:spcBef>
              <a:defRPr sz="3700"/>
            </a:pPr>
            <a:r>
              <a:t>Sve to bitno poboljšava prognozu preživljavanja i oporavka, a  smanjuje stopu onesposobljenosti 3 mjeseca nakon MU</a:t>
            </a:r>
          </a:p>
        </p:txBody>
      </p:sp>
      <p:sp>
        <p:nvSpPr>
          <p:cNvPr id="147" name="Shape 147"/>
          <p:cNvSpPr/>
          <p:nvPr/>
        </p:nvSpPr>
        <p:spPr>
          <a:xfrm>
            <a:off x="989857" y="8942151"/>
            <a:ext cx="11477774" cy="32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AHA Statistics Committee and Stroke Statistics Subcommittee. Heart disease  and Stroke statistics - 2016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b="1" sz="4600">
                <a:latin typeface="+mn-lt"/>
                <a:ea typeface="+mn-ea"/>
                <a:cs typeface="+mn-cs"/>
                <a:sym typeface="Helvetica Neue"/>
              </a:defRPr>
            </a:pPr>
            <a:r>
              <a:t>FAST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test - brzi način za lakše prepoznavanje simptoma MU i što bržu intervenciju</a:t>
            </a:r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b="1" sz="6000">
                <a:latin typeface="+mn-lt"/>
                <a:ea typeface="+mn-ea"/>
                <a:cs typeface="+mn-cs"/>
                <a:sym typeface="Helvetica Neue"/>
              </a:defRPr>
            </a:pPr>
            <a:r>
              <a:t>F</a:t>
            </a:r>
            <a:r>
              <a:rPr b="0" sz="5100">
                <a:latin typeface="Helvetica Neue Light"/>
                <a:ea typeface="Helvetica Neue Light"/>
                <a:cs typeface="Helvetica Neue Light"/>
                <a:sym typeface="Helvetica Neue Light"/>
              </a:rPr>
              <a:t>-face</a:t>
            </a:r>
            <a:endParaRPr sz="5100"/>
          </a:p>
          <a:p>
            <a:pPr algn="l">
              <a:defRPr b="1" sz="6000">
                <a:latin typeface="+mn-lt"/>
                <a:ea typeface="+mn-ea"/>
                <a:cs typeface="+mn-cs"/>
                <a:sym typeface="Helvetica Neue"/>
              </a:defRPr>
            </a:pPr>
            <a:r>
              <a:t>A</a:t>
            </a:r>
            <a:r>
              <a:rPr b="0" sz="5100">
                <a:latin typeface="Helvetica Neue Light"/>
                <a:ea typeface="Helvetica Neue Light"/>
                <a:cs typeface="Helvetica Neue Light"/>
                <a:sym typeface="Helvetica Neue Light"/>
              </a:rPr>
              <a:t>-arm</a:t>
            </a:r>
            <a:endParaRPr sz="5100"/>
          </a:p>
          <a:p>
            <a:pPr algn="l">
              <a:defRPr b="1" sz="6000">
                <a:latin typeface="+mn-lt"/>
                <a:ea typeface="+mn-ea"/>
                <a:cs typeface="+mn-cs"/>
                <a:sym typeface="Helvetica Neue"/>
              </a:defRPr>
            </a:pPr>
            <a:r>
              <a:t>S</a:t>
            </a:r>
            <a:r>
              <a:rPr b="0" sz="5100">
                <a:latin typeface="Helvetica Neue Light"/>
                <a:ea typeface="Helvetica Neue Light"/>
                <a:cs typeface="Helvetica Neue Light"/>
                <a:sym typeface="Helvetica Neue Light"/>
              </a:rPr>
              <a:t>-speech</a:t>
            </a:r>
            <a:endParaRPr sz="5100"/>
          </a:p>
          <a:p>
            <a:pPr algn="l">
              <a:defRPr b="1" sz="6000">
                <a:latin typeface="+mn-lt"/>
                <a:ea typeface="+mn-ea"/>
                <a:cs typeface="+mn-cs"/>
                <a:sym typeface="Helvetica Neue"/>
              </a:defRPr>
            </a:pPr>
            <a:r>
              <a:t>T</a:t>
            </a:r>
            <a:r>
              <a:rPr b="0" sz="5100">
                <a:latin typeface="Helvetica Neue Light"/>
                <a:ea typeface="Helvetica Neue Light"/>
                <a:cs typeface="Helvetica Neue Light"/>
                <a:sym typeface="Helvetica Neue Light"/>
              </a:rPr>
              <a:t>-time</a:t>
            </a:r>
          </a:p>
        </p:txBody>
      </p:sp>
      <p:pic>
        <p:nvPicPr>
          <p:cNvPr id="151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8546" y="1004535"/>
            <a:ext cx="5550903" cy="7744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5818">
              <a:defRPr b="1" sz="6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Problem zemalja niskog i srednjeg BDP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5604" indent="-395604" defTabSz="519937">
              <a:spcBef>
                <a:spcPts val="3700"/>
              </a:spcBef>
            </a:pPr>
            <a:r>
              <a:t>Incidencija MU u zemljama sa visokim BDP-om se prepolovila tijekom posljednjih 4 desetljeća, za razliku od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incidencije MU u zemljama u razvoju</a:t>
            </a:r>
            <a:r>
              <a:t> (između kojih je BiH) koja se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povećala više od 100% </a:t>
            </a:r>
            <a:r>
              <a:t> tijekom istog perioda</a:t>
            </a:r>
          </a:p>
          <a:p>
            <a:pPr marL="360045" indent="-360045" defTabSz="473201">
              <a:spcBef>
                <a:spcPts val="3400"/>
              </a:spcBef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3/4 smrtnih slučajeva</a:t>
            </a:r>
            <a:r>
              <a:rPr b="0">
                <a:latin typeface="Helvetica Neue Light"/>
                <a:ea typeface="Helvetica Neue Light"/>
                <a:cs typeface="Helvetica Neue Light"/>
                <a:sym typeface="Helvetica Neue Light"/>
              </a:rPr>
              <a:t> zbog kardiovaskularnih i cerebrovaskularnih bolesti je u zemljama niskog i srednjeg BDP</a:t>
            </a:r>
          </a:p>
        </p:txBody>
      </p:sp>
      <p:sp>
        <p:nvSpPr>
          <p:cNvPr id="155" name="Shape 155"/>
          <p:cNvSpPr/>
          <p:nvPr/>
        </p:nvSpPr>
        <p:spPr>
          <a:xfrm>
            <a:off x="3810551" y="8845977"/>
            <a:ext cx="8784561" cy="37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Development assistance strategies for stroke in low and middle income countries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