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94" r:id="rId3"/>
    <p:sldId id="262" r:id="rId4"/>
    <p:sldId id="290" r:id="rId5"/>
    <p:sldId id="257" r:id="rId6"/>
    <p:sldId id="267" r:id="rId7"/>
    <p:sldId id="268" r:id="rId8"/>
    <p:sldId id="270" r:id="rId9"/>
    <p:sldId id="271" r:id="rId10"/>
    <p:sldId id="276" r:id="rId11"/>
    <p:sldId id="287" r:id="rId12"/>
    <p:sldId id="277" r:id="rId13"/>
    <p:sldId id="291" r:id="rId14"/>
    <p:sldId id="289" r:id="rId15"/>
    <p:sldId id="278" r:id="rId16"/>
    <p:sldId id="283" r:id="rId17"/>
    <p:sldId id="275" r:id="rId18"/>
    <p:sldId id="279" r:id="rId19"/>
    <p:sldId id="280" r:id="rId20"/>
    <p:sldId id="281" r:id="rId21"/>
    <p:sldId id="288" r:id="rId2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4660"/>
  </p:normalViewPr>
  <p:slideViewPr>
    <p:cSldViewPr>
      <p:cViewPr>
        <p:scale>
          <a:sx n="60" d="100"/>
          <a:sy n="60" d="100"/>
        </p:scale>
        <p:origin x="-898" y="1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32FF-8FA6-4FE2-A832-A43EB2EA0558}" type="datetimeFigureOut">
              <a:rPr lang="bs-Latn-BA" smtClean="0"/>
              <a:t>16.12.2016</a:t>
            </a:fld>
            <a:endParaRPr lang="bs-Latn-B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DFB116-0420-4F41-8C15-0741648A4FC3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32FF-8FA6-4FE2-A832-A43EB2EA0558}" type="datetimeFigureOut">
              <a:rPr lang="bs-Latn-BA" smtClean="0"/>
              <a:t>16.12.2016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B116-0420-4F41-8C15-0741648A4FC3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32FF-8FA6-4FE2-A832-A43EB2EA0558}" type="datetimeFigureOut">
              <a:rPr lang="bs-Latn-BA" smtClean="0"/>
              <a:t>16.12.2016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B116-0420-4F41-8C15-0741648A4FC3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32FF-8FA6-4FE2-A832-A43EB2EA0558}" type="datetimeFigureOut">
              <a:rPr lang="bs-Latn-BA" smtClean="0"/>
              <a:t>16.12.2016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B116-0420-4F41-8C15-0741648A4FC3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32FF-8FA6-4FE2-A832-A43EB2EA0558}" type="datetimeFigureOut">
              <a:rPr lang="bs-Latn-BA" smtClean="0"/>
              <a:t>16.12.2016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B116-0420-4F41-8C15-0741648A4FC3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32FF-8FA6-4FE2-A832-A43EB2EA0558}" type="datetimeFigureOut">
              <a:rPr lang="bs-Latn-BA" smtClean="0"/>
              <a:t>16.12.2016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B116-0420-4F41-8C15-0741648A4FC3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32FF-8FA6-4FE2-A832-A43EB2EA0558}" type="datetimeFigureOut">
              <a:rPr lang="bs-Latn-BA" smtClean="0"/>
              <a:t>16.12.2016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B116-0420-4F41-8C15-0741648A4FC3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32FF-8FA6-4FE2-A832-A43EB2EA0558}" type="datetimeFigureOut">
              <a:rPr lang="bs-Latn-BA" smtClean="0"/>
              <a:t>16.12.2016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B116-0420-4F41-8C15-0741648A4FC3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32FF-8FA6-4FE2-A832-A43EB2EA0558}" type="datetimeFigureOut">
              <a:rPr lang="bs-Latn-BA" smtClean="0"/>
              <a:t>16.12.2016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B116-0420-4F41-8C15-0741648A4FC3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32FF-8FA6-4FE2-A832-A43EB2EA0558}" type="datetimeFigureOut">
              <a:rPr lang="bs-Latn-BA" smtClean="0"/>
              <a:t>16.12.2016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B116-0420-4F41-8C15-0741648A4FC3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32FF-8FA6-4FE2-A832-A43EB2EA0558}" type="datetimeFigureOut">
              <a:rPr lang="bs-Latn-BA" smtClean="0"/>
              <a:t>16.12.2016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B116-0420-4F41-8C15-0741648A4FC3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643132FF-8FA6-4FE2-A832-A43EB2EA0558}" type="datetimeFigureOut">
              <a:rPr lang="bs-Latn-BA" smtClean="0"/>
              <a:t>16.12.2016</a:t>
            </a:fld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7DFB116-0420-4F41-8C15-0741648A4FC3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bs-Latn-B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2420888"/>
            <a:ext cx="7315200" cy="2595025"/>
          </a:xfrm>
        </p:spPr>
        <p:txBody>
          <a:bodyPr>
            <a:normAutofit fontScale="90000"/>
          </a:bodyPr>
          <a:lstStyle/>
          <a:p>
            <a:r>
              <a:rPr lang="bs-Latn-BA" dirty="0" smtClean="0"/>
              <a:t>Informatizacija i integracija zdravstvenog sustava</a:t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bs-Latn-BA" dirty="0" smtClean="0"/>
              <a:t>Konferencija o zdravlju i zdravstvu u HNŽ</a:t>
            </a:r>
          </a:p>
          <a:p>
            <a:r>
              <a:rPr lang="bs-Latn-BA" dirty="0" smtClean="0"/>
              <a:t>Edita </a:t>
            </a:r>
            <a:r>
              <a:rPr lang="bs-Latn-BA" dirty="0" smtClean="0"/>
              <a:t>Černy </a:t>
            </a:r>
            <a:r>
              <a:rPr lang="bs-Latn-BA" dirty="0" smtClean="0"/>
              <a:t>Obrdalj </a:t>
            </a:r>
          </a:p>
          <a:p>
            <a:r>
              <a:rPr lang="bs-Latn-BA" dirty="0" smtClean="0"/>
              <a:t>Medicinski fakultet Sveučilišta u Mostaru/ Dom zdravlja Mostar</a:t>
            </a:r>
            <a:endParaRPr lang="bs-Latn-BA" dirty="0" smtClean="0"/>
          </a:p>
          <a:p>
            <a:r>
              <a:rPr lang="bs-Latn-BA" dirty="0" smtClean="0"/>
              <a:t>Mostar;  studeni</a:t>
            </a:r>
            <a:r>
              <a:rPr lang="bs-Latn-BA" dirty="0" smtClean="0"/>
              <a:t>, 2016.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89234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dirty="0" smtClean="0"/>
              <a:t>IZIS– što nas čeka u 2017/18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s-Latn-BA" dirty="0"/>
              <a:t>e - uputnice i </a:t>
            </a:r>
            <a:r>
              <a:rPr lang="bs-Latn-BA" dirty="0" smtClean="0"/>
              <a:t>nalazi -  uvezivanje </a:t>
            </a:r>
            <a:r>
              <a:rPr lang="bs-Latn-BA" dirty="0"/>
              <a:t>s laboratorijskom i radiološkom dijagnostikom, te specijalističko-konzultativnom djelatnosti </a:t>
            </a:r>
            <a:r>
              <a:rPr lang="bs-Latn-BA" dirty="0" smtClean="0"/>
              <a:t>svim domovima zdravlja</a:t>
            </a:r>
            <a:endParaRPr lang="bs-Latn-BA" dirty="0"/>
          </a:p>
          <a:p>
            <a:r>
              <a:rPr lang="bs-Latn-BA" dirty="0"/>
              <a:t>Uvezivanje sa sekundarnom i tercijarnom </a:t>
            </a:r>
            <a:r>
              <a:rPr lang="bs-Latn-BA" dirty="0" smtClean="0"/>
              <a:t>razinom (povijesti bolesti, otpusna pisama)</a:t>
            </a:r>
          </a:p>
          <a:p>
            <a:r>
              <a:rPr lang="bs-Latn-BA" dirty="0" smtClean="0"/>
              <a:t>E-bolovanja</a:t>
            </a:r>
            <a:endParaRPr lang="bs-Latn-BA" dirty="0"/>
          </a:p>
          <a:p>
            <a:r>
              <a:rPr lang="bs-Latn-BA" dirty="0"/>
              <a:t>E-ortopedska </a:t>
            </a:r>
            <a:r>
              <a:rPr lang="bs-Latn-BA" dirty="0" smtClean="0"/>
              <a:t>pomagala</a:t>
            </a:r>
          </a:p>
          <a:p>
            <a:r>
              <a:rPr lang="bs-Latn-BA" dirty="0" smtClean="0"/>
              <a:t>E-izbor liječnika</a:t>
            </a:r>
          </a:p>
          <a:p>
            <a:r>
              <a:rPr lang="bs-Latn-BA" dirty="0" smtClean="0"/>
              <a:t>E-provjera osiguranja</a:t>
            </a:r>
          </a:p>
          <a:p>
            <a:r>
              <a:rPr lang="bs-Latn-BA" dirty="0" smtClean="0"/>
              <a:t>E- zdravstvena iskaznica</a:t>
            </a:r>
          </a:p>
          <a:p>
            <a:r>
              <a:rPr lang="bs-Latn-BA" dirty="0"/>
              <a:t>E-naručivanje</a:t>
            </a:r>
          </a:p>
          <a:p>
            <a:endParaRPr lang="bs-Latn-BA" dirty="0" smtClean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793436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IZIS– što nas čeka u 2017/18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Postupnici za najčešće bolesti</a:t>
            </a:r>
            <a:endParaRPr lang="bs-Latn-BA" dirty="0"/>
          </a:p>
          <a:p>
            <a:r>
              <a:rPr lang="bs-Latn-BA" dirty="0"/>
              <a:t>Novi šifrarnik i tarifnik usluga </a:t>
            </a:r>
            <a:r>
              <a:rPr lang="bs-Latn-BA" dirty="0" smtClean="0"/>
              <a:t>u PZZ</a:t>
            </a:r>
            <a:endParaRPr lang="bs-Latn-BA" dirty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23959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Planovi za 2017/18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DRG - uvođenje </a:t>
            </a:r>
            <a:r>
              <a:rPr lang="bs-Latn-BA" dirty="0"/>
              <a:t>novog modela plaćanja bolničkih zdravstvenih usluga po učinku umjesto dosadašnjeg paušalnog </a:t>
            </a:r>
            <a:r>
              <a:rPr lang="bs-Latn-BA" dirty="0" smtClean="0"/>
              <a:t>plaćanja</a:t>
            </a:r>
          </a:p>
          <a:p>
            <a:r>
              <a:rPr lang="bs-Latn-BA" dirty="0" smtClean="0"/>
              <a:t>Integracija DRG-a </a:t>
            </a:r>
            <a:r>
              <a:rPr lang="bs-Latn-BA" dirty="0"/>
              <a:t>u</a:t>
            </a:r>
            <a:r>
              <a:rPr lang="bs-Latn-BA" dirty="0" smtClean="0"/>
              <a:t> IZIS</a:t>
            </a:r>
            <a:endParaRPr lang="bs-Latn-BA" dirty="0"/>
          </a:p>
          <a:p>
            <a:pPr marL="45720" indent="0">
              <a:buNone/>
            </a:pPr>
            <a:endParaRPr lang="bs-Latn-BA" dirty="0" smtClean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988154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Integrirani model plaćanja bolničkih usluga (DRG)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s-Latn-BA" dirty="0" smtClean="0"/>
          </a:p>
          <a:p>
            <a:r>
              <a:rPr lang="bs-Latn-BA" dirty="0" smtClean="0"/>
              <a:t>Novi šifrarnik i tarifnik usluga od 2014.  – rješenje nesrazmjera bolničkih proračuna i pruženih usluga)</a:t>
            </a:r>
          </a:p>
          <a:p>
            <a:r>
              <a:rPr lang="bs-Latn-BA" dirty="0" smtClean="0"/>
              <a:t>Prvo grupiranje DRG bolnice – ZZO HNŽ – ZZOR FBiH</a:t>
            </a:r>
          </a:p>
        </p:txBody>
      </p:sp>
    </p:spTree>
    <p:extLst>
      <p:ext uri="{BB962C8B-B14F-4D97-AF65-F5344CB8AC3E}">
        <p14:creationId xmlns:p14="http://schemas.microsoft.com/office/powerpoint/2010/main" val="353569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Untegrirani zdravstveni sustav - uštede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s-Latn-BA" dirty="0" smtClean="0"/>
          </a:p>
          <a:p>
            <a:r>
              <a:rPr lang="bs-Latn-BA" dirty="0" smtClean="0"/>
              <a:t>Smanjenje potrošnje od početnih 10 % do mogućih 30%</a:t>
            </a:r>
          </a:p>
          <a:p>
            <a:r>
              <a:rPr lang="bs-Latn-BA" dirty="0" smtClean="0"/>
              <a:t>Smanjenje cirkulacije pacijenata u zdravstveneom sustavu čak  za 60%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01461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IZIS – projekcije uštede – </a:t>
            </a:r>
            <a:br>
              <a:rPr lang="bs-Latn-BA" dirty="0" smtClean="0"/>
            </a:br>
            <a:r>
              <a:rPr lang="bs-Latn-BA" dirty="0" smtClean="0"/>
              <a:t>primjer laboratorij DZ Mostar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s-Latn-BA" dirty="0" smtClean="0"/>
          </a:p>
          <a:p>
            <a:endParaRPr lang="bs-Latn-BA" dirty="0" smtClean="0">
              <a:solidFill>
                <a:srgbClr val="FF0000"/>
              </a:solidFill>
            </a:endParaRPr>
          </a:p>
          <a:p>
            <a:r>
              <a:rPr lang="bs-Latn-BA" dirty="0" smtClean="0">
                <a:solidFill>
                  <a:srgbClr val="FF0000"/>
                </a:solidFill>
              </a:rPr>
              <a:t>Potrošnja</a:t>
            </a:r>
            <a:r>
              <a:rPr lang="bs-Latn-BA" dirty="0" smtClean="0"/>
              <a:t> za materijal laboratorijske dijagnostike 2016.  </a:t>
            </a:r>
          </a:p>
          <a:p>
            <a:pPr marL="45720" indent="0">
              <a:buNone/>
            </a:pPr>
            <a:r>
              <a:rPr lang="bs-Latn-BA" dirty="0" smtClean="0"/>
              <a:t>-  cca </a:t>
            </a:r>
            <a:r>
              <a:rPr lang="bs-Latn-BA" dirty="0" smtClean="0">
                <a:solidFill>
                  <a:srgbClr val="FF0000"/>
                </a:solidFill>
              </a:rPr>
              <a:t>400 000 KM</a:t>
            </a:r>
          </a:p>
          <a:p>
            <a:r>
              <a:rPr lang="bs-Latn-BA" dirty="0" smtClean="0"/>
              <a:t>Uvezivanjem LIS-a i IZIS-a podrazumijeva </a:t>
            </a:r>
            <a:r>
              <a:rPr lang="bs-Latn-BA" dirty="0" smtClean="0">
                <a:solidFill>
                  <a:srgbClr val="FF0000"/>
                </a:solidFill>
              </a:rPr>
              <a:t>uštedu</a:t>
            </a:r>
            <a:r>
              <a:rPr lang="bs-Latn-BA" dirty="0" smtClean="0"/>
              <a:t> od 10%</a:t>
            </a:r>
          </a:p>
          <a:p>
            <a:pPr marL="45720" indent="0">
              <a:buNone/>
            </a:pPr>
            <a:r>
              <a:rPr lang="bs-Latn-BA" dirty="0" smtClean="0"/>
              <a:t>   </a:t>
            </a:r>
            <a:r>
              <a:rPr lang="bs-Latn-BA" dirty="0" smtClean="0">
                <a:solidFill>
                  <a:srgbClr val="FF0000"/>
                </a:solidFill>
              </a:rPr>
              <a:t>40 000 KM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276011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3048000" algn="l"/>
              </a:tabLst>
            </a:pPr>
            <a:r>
              <a:rPr lang="bs-Latn-BA" dirty="0" smtClean="0"/>
              <a:t>IZIS 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/>
              <a:t>Smanjenje cirkulacije pacijenata </a:t>
            </a:r>
          </a:p>
          <a:p>
            <a:r>
              <a:rPr lang="bs-Latn-BA" dirty="0" smtClean="0"/>
              <a:t>Smanjen gubitka pacijenata </a:t>
            </a:r>
            <a:r>
              <a:rPr lang="bs-Latn-BA" dirty="0"/>
              <a:t>iz </a:t>
            </a:r>
            <a:r>
              <a:rPr lang="bs-Latn-BA" dirty="0" smtClean="0"/>
              <a:t>sustava</a:t>
            </a:r>
          </a:p>
          <a:p>
            <a:r>
              <a:rPr lang="bs-Latn-BA" dirty="0" smtClean="0"/>
              <a:t>U konačnici bolja zdravstven skrb</a:t>
            </a:r>
          </a:p>
          <a:p>
            <a:endParaRPr lang="bs-Latn-BA" dirty="0"/>
          </a:p>
          <a:p>
            <a:r>
              <a:rPr lang="bs-Latn-BA" dirty="0" smtClean="0"/>
              <a:t>Primjer upućivanja na internistički specijalističko-konzultativni pregled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162826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bs-Latn-BA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bs-Latn-BA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336998"/>
              </p:ext>
            </p:extLst>
          </p:nvPr>
        </p:nvGraphicFramePr>
        <p:xfrm>
          <a:off x="1979712" y="977985"/>
          <a:ext cx="6096000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115312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bs-Latn-BA" dirty="0" smtClean="0">
                          <a:solidFill>
                            <a:schemeClr val="tx2"/>
                          </a:solidFill>
                        </a:rPr>
                        <a:t>BEZ</a:t>
                      </a:r>
                      <a:r>
                        <a:rPr lang="bs-Latn-BA" baseline="0" dirty="0" smtClean="0">
                          <a:solidFill>
                            <a:schemeClr val="tx2"/>
                          </a:solidFill>
                        </a:rPr>
                        <a:t> e-uputnice</a:t>
                      </a:r>
                      <a:endParaRPr lang="bs-Latn-BA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bs-Latn-BA" dirty="0" smtClean="0">
                          <a:solidFill>
                            <a:schemeClr val="tx2"/>
                          </a:solidFill>
                        </a:rPr>
                        <a:t>Izabrani</a:t>
                      </a:r>
                      <a:r>
                        <a:rPr lang="bs-Latn-BA" baseline="0" dirty="0" smtClean="0">
                          <a:solidFill>
                            <a:schemeClr val="tx2"/>
                          </a:solidFill>
                        </a:rPr>
                        <a:t> liječnik OM</a:t>
                      </a:r>
                      <a:endParaRPr lang="bs-Latn-BA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bs-Latn-BA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bs-Latn-BA" sz="1400" dirty="0" smtClean="0">
                          <a:solidFill>
                            <a:schemeClr val="tx2"/>
                          </a:solidFill>
                        </a:rPr>
                        <a:t>Lab</a:t>
                      </a:r>
                      <a:r>
                        <a:rPr lang="bs-Latn-BA" sz="1400" dirty="0" smtClean="0">
                          <a:solidFill>
                            <a:schemeClr val="tx1"/>
                          </a:solidFill>
                        </a:rPr>
                        <a:t> (uzorkovanje)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bs-Latn-BA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bs-Latn-BA" sz="1400" dirty="0" smtClean="0">
                          <a:solidFill>
                            <a:schemeClr val="tx2"/>
                          </a:solidFill>
                        </a:rPr>
                        <a:t>Lab</a:t>
                      </a:r>
                      <a:r>
                        <a:rPr lang="bs-Latn-BA" sz="1400" dirty="0" smtClean="0">
                          <a:solidFill>
                            <a:schemeClr val="tx1"/>
                          </a:solidFill>
                        </a:rPr>
                        <a:t> (preuzimanje)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bs-Latn-BA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bs-Latn-BA" sz="1400" dirty="0" smtClean="0">
                          <a:solidFill>
                            <a:schemeClr val="tx2"/>
                          </a:solidFill>
                        </a:rPr>
                        <a:t>RTG </a:t>
                      </a:r>
                      <a:r>
                        <a:rPr lang="bs-Latn-BA" sz="1400" dirty="0" smtClean="0">
                          <a:solidFill>
                            <a:schemeClr val="tx1"/>
                          </a:solidFill>
                        </a:rPr>
                        <a:t>(naručivanje)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bs-Latn-BA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bs-Latn-BA" sz="1400" dirty="0" smtClean="0">
                          <a:solidFill>
                            <a:schemeClr val="tx2"/>
                          </a:solidFill>
                        </a:rPr>
                        <a:t>RTG</a:t>
                      </a:r>
                      <a:r>
                        <a:rPr lang="bs-Latn-BA" sz="1400" dirty="0" smtClean="0">
                          <a:solidFill>
                            <a:schemeClr val="tx1"/>
                          </a:solidFill>
                        </a:rPr>
                        <a:t> (snimanje)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bs-Latn-BA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bs-Latn-BA" sz="1400" dirty="0" smtClean="0">
                          <a:solidFill>
                            <a:schemeClr val="tx2"/>
                          </a:solidFill>
                        </a:rPr>
                        <a:t>RTG</a:t>
                      </a:r>
                      <a:r>
                        <a:rPr lang="bs-Latn-BA" sz="1400" baseline="0" dirty="0" smtClean="0">
                          <a:solidFill>
                            <a:schemeClr val="tx1"/>
                          </a:solidFill>
                        </a:rPr>
                        <a:t> (preuzimanje)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bs-Latn-BA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bs-Latn-BA" sz="1400" dirty="0" smtClean="0">
                          <a:solidFill>
                            <a:schemeClr val="tx2"/>
                          </a:solidFill>
                        </a:rPr>
                        <a:t>INT </a:t>
                      </a:r>
                      <a:r>
                        <a:rPr lang="bs-Latn-BA" sz="1400" dirty="0" smtClean="0">
                          <a:solidFill>
                            <a:schemeClr val="tx1"/>
                          </a:solidFill>
                        </a:rPr>
                        <a:t>(naručivanje)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bs-Latn-BA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bs-Latn-BA" sz="1400" dirty="0" smtClean="0">
                          <a:solidFill>
                            <a:schemeClr val="tx2"/>
                          </a:solidFill>
                        </a:rPr>
                        <a:t>INT</a:t>
                      </a:r>
                      <a:r>
                        <a:rPr lang="bs-Latn-BA" sz="1400" dirty="0" smtClean="0">
                          <a:solidFill>
                            <a:schemeClr val="tx1"/>
                          </a:solidFill>
                        </a:rPr>
                        <a:t> (pregled)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bs-Latn-BA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bs-Latn-BA" dirty="0" smtClean="0">
                          <a:solidFill>
                            <a:schemeClr val="tx2"/>
                          </a:solidFill>
                        </a:rPr>
                        <a:t>Izabrani</a:t>
                      </a:r>
                      <a:r>
                        <a:rPr lang="bs-Latn-BA" baseline="0" dirty="0" smtClean="0">
                          <a:solidFill>
                            <a:schemeClr val="tx2"/>
                          </a:solidFill>
                        </a:rPr>
                        <a:t> liječnik OM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bs-Latn-BA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bs-Latn-BA" baseline="0" dirty="0" smtClean="0">
                          <a:solidFill>
                            <a:schemeClr val="tx1"/>
                          </a:solidFill>
                        </a:rPr>
                        <a:t>Min. 120 min čekanja u čekaonici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bs-Latn-BA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dirty="0" smtClean="0">
                          <a:solidFill>
                            <a:schemeClr val="tx2"/>
                          </a:solidFill>
                        </a:rPr>
                        <a:t>E-uputnica</a:t>
                      </a:r>
                    </a:p>
                    <a:p>
                      <a:r>
                        <a:rPr lang="bs-Latn-BA" dirty="0" smtClean="0">
                          <a:solidFill>
                            <a:schemeClr val="tx2"/>
                          </a:solidFill>
                        </a:rPr>
                        <a:t>Izabrani</a:t>
                      </a:r>
                      <a:r>
                        <a:rPr lang="bs-Latn-BA" baseline="0" dirty="0" smtClean="0">
                          <a:solidFill>
                            <a:schemeClr val="tx2"/>
                          </a:solidFill>
                        </a:rPr>
                        <a:t> liječnik OM</a:t>
                      </a:r>
                      <a:endParaRPr lang="bs-Latn-BA" dirty="0" smtClean="0">
                        <a:solidFill>
                          <a:schemeClr val="tx2"/>
                        </a:solidFill>
                      </a:endParaRPr>
                    </a:p>
                    <a:p>
                      <a:r>
                        <a:rPr lang="bs-Latn-BA" dirty="0" smtClean="0"/>
                        <a:t>  </a:t>
                      </a:r>
                    </a:p>
                    <a:p>
                      <a:endParaRPr lang="bs-Latn-BA" dirty="0" smtClean="0"/>
                    </a:p>
                    <a:p>
                      <a:endParaRPr lang="bs-Latn-BA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bs-Latn-BA" sz="1400" dirty="0" smtClean="0">
                          <a:solidFill>
                            <a:schemeClr val="tx2"/>
                          </a:solidFill>
                        </a:rPr>
                        <a:t>Lab </a:t>
                      </a:r>
                      <a:r>
                        <a:rPr lang="bs-Latn-BA" sz="1400" dirty="0" smtClean="0">
                          <a:solidFill>
                            <a:schemeClr val="tx1"/>
                          </a:solidFill>
                        </a:rPr>
                        <a:t>(uzorkovanje</a:t>
                      </a:r>
                      <a:r>
                        <a:rPr lang="bs-Latn-BA" sz="1400" baseline="0" dirty="0" smtClean="0">
                          <a:solidFill>
                            <a:schemeClr val="tx1"/>
                          </a:solidFill>
                        </a:rPr>
                        <a:t> krvi)</a:t>
                      </a:r>
                      <a:endParaRPr lang="bs-Latn-BA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bs-Latn-BA" sz="140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bs-Latn-BA" sz="1400" dirty="0" smtClean="0">
                          <a:solidFill>
                            <a:schemeClr val="tx2"/>
                          </a:solidFill>
                        </a:rPr>
                        <a:t>RTG </a:t>
                      </a:r>
                      <a:r>
                        <a:rPr lang="bs-Latn-BA" sz="1400" dirty="0" smtClean="0">
                          <a:solidFill>
                            <a:schemeClr val="tx1"/>
                          </a:solidFill>
                        </a:rPr>
                        <a:t>(snimanje)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bs-Latn-BA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bs-Latn-BA" sz="1400" dirty="0" smtClean="0">
                          <a:solidFill>
                            <a:schemeClr val="tx2"/>
                          </a:solidFill>
                        </a:rPr>
                        <a:t>INT</a:t>
                      </a:r>
                      <a:r>
                        <a:rPr lang="bs-Latn-BA" sz="1400" dirty="0" smtClean="0">
                          <a:solidFill>
                            <a:schemeClr val="tx1"/>
                          </a:solidFill>
                        </a:rPr>
                        <a:t> (pregeld)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bs-Latn-BA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bs-Latn-BA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bs-Latn-BA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bs-Latn-BA" dirty="0" smtClean="0"/>
                    </a:p>
                    <a:p>
                      <a:endParaRPr lang="bs-Latn-BA" dirty="0" smtClean="0"/>
                    </a:p>
                    <a:p>
                      <a:r>
                        <a:rPr lang="bs-Latn-BA" dirty="0" smtClean="0">
                          <a:solidFill>
                            <a:schemeClr val="tx2"/>
                          </a:solidFill>
                        </a:rPr>
                        <a:t>Izabrani</a:t>
                      </a:r>
                      <a:r>
                        <a:rPr lang="bs-Latn-BA" baseline="0" dirty="0" smtClean="0">
                          <a:solidFill>
                            <a:schemeClr val="tx2"/>
                          </a:solidFill>
                        </a:rPr>
                        <a:t> liječnik OM</a:t>
                      </a:r>
                      <a:endParaRPr lang="bs-Latn-BA" dirty="0" smtClean="0">
                        <a:solidFill>
                          <a:schemeClr val="tx2"/>
                        </a:solidFill>
                      </a:endParaRPr>
                    </a:p>
                    <a:p>
                      <a:endParaRPr lang="bs-Latn-BA" dirty="0" smtClean="0"/>
                    </a:p>
                    <a:p>
                      <a:r>
                        <a:rPr lang="bs-Latn-BA" dirty="0" smtClean="0"/>
                        <a:t>Max.</a:t>
                      </a:r>
                      <a:r>
                        <a:rPr lang="bs-Latn-BA" baseline="0" dirty="0" smtClean="0"/>
                        <a:t> 30 min. čekanja</a:t>
                      </a:r>
                      <a:endParaRPr lang="bs-Latn-BA" dirty="0" smtClean="0"/>
                    </a:p>
                    <a:p>
                      <a:r>
                        <a:rPr lang="bs-Latn-BA" dirty="0" smtClean="0"/>
                        <a:t>u čekaonici</a:t>
                      </a:r>
                    </a:p>
                    <a:p>
                      <a:endParaRPr lang="bs-Latn-B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773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Integracija informacijskog zdravstvenog sustava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s-Latn-BA" dirty="0" smtClean="0"/>
          </a:p>
          <a:p>
            <a:pPr marL="45720" indent="0">
              <a:buNone/>
            </a:pPr>
            <a:r>
              <a:rPr lang="bs-Latn-BA" dirty="0" smtClean="0"/>
              <a:t>Iziskuje:</a:t>
            </a:r>
          </a:p>
          <a:p>
            <a:r>
              <a:rPr lang="bs-Latn-BA" dirty="0"/>
              <a:t>Z</a:t>
            </a:r>
            <a:r>
              <a:rPr lang="bs-Latn-BA" dirty="0" smtClean="0"/>
              <a:t>načajna materijalna sredstva</a:t>
            </a:r>
          </a:p>
          <a:p>
            <a:r>
              <a:rPr lang="bs-Latn-BA" dirty="0" smtClean="0"/>
              <a:t>Edukaciju kadra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8517578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Podrška </a:t>
            </a:r>
            <a:r>
              <a:rPr lang="bs-Latn-BA" dirty="0" smtClean="0"/>
              <a:t>do sada uspješnim projektima </a:t>
            </a:r>
            <a:r>
              <a:rPr lang="bs-Latn-BA" dirty="0" smtClean="0"/>
              <a:t>informatizacije je od izuzetnog značaja jer</a:t>
            </a:r>
            <a:r>
              <a:rPr lang="bs-Latn-BA" dirty="0"/>
              <a:t> </a:t>
            </a:r>
            <a:r>
              <a:rPr lang="bs-Latn-BA" dirty="0" smtClean="0"/>
              <a:t>konačan  ishod je....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28505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Integrirano zdravstvo 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s-Latn-BA" dirty="0" smtClean="0"/>
          </a:p>
          <a:p>
            <a:r>
              <a:rPr lang="bs-Latn-BA" dirty="0" smtClean="0"/>
              <a:t>Jedan je od strateških ciljeva Ministarstva zdravstva F BiH do 2018. godine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0015649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Značajna ušteda materijalnih i ljudskih resursa</a:t>
            </a:r>
          </a:p>
          <a:p>
            <a:r>
              <a:rPr lang="bs-Latn-BA" dirty="0" smtClean="0"/>
              <a:t>Kvalitetnija i cjelovitija zdravstvena usluga</a:t>
            </a:r>
          </a:p>
          <a:p>
            <a:r>
              <a:rPr lang="bs-Latn-BA" dirty="0" smtClean="0"/>
              <a:t>Ispunjavanje visokih standarda kvalitete</a:t>
            </a:r>
          </a:p>
          <a:p>
            <a:r>
              <a:rPr lang="bs-Latn-BA" dirty="0"/>
              <a:t>R</a:t>
            </a:r>
            <a:r>
              <a:rPr lang="bs-Latn-BA" dirty="0" smtClean="0"/>
              <a:t>ealne mogućnosti za akreditaciju zdravstvenih ustanova</a:t>
            </a:r>
          </a:p>
          <a:p>
            <a:r>
              <a:rPr lang="bs-Latn-BA" dirty="0" smtClean="0"/>
              <a:t>Zadovoljnije zdravstveno osoblje</a:t>
            </a:r>
          </a:p>
          <a:p>
            <a:r>
              <a:rPr lang="bs-Latn-BA" dirty="0" smtClean="0"/>
              <a:t>Zadovoljnijeg pacijenta s optimalnom zdravstvenom skrbi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84680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Hvala na pažnji!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842244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E - zdravstvo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/>
              <a:t>P</a:t>
            </a:r>
            <a:r>
              <a:rPr lang="bs-Latn-BA" dirty="0" smtClean="0"/>
              <a:t>ojam </a:t>
            </a:r>
            <a:r>
              <a:rPr lang="bs-Latn-BA" dirty="0"/>
              <a:t>koji označava novi, </a:t>
            </a:r>
            <a:r>
              <a:rPr lang="bs-Latn-BA" dirty="0" smtClean="0"/>
              <a:t>efektivniji </a:t>
            </a:r>
            <a:r>
              <a:rPr lang="bs-Latn-BA" dirty="0"/>
              <a:t>način pružanja zdravstvenih </a:t>
            </a:r>
            <a:r>
              <a:rPr lang="bs-Latn-BA" dirty="0" smtClean="0"/>
              <a:t>usluga </a:t>
            </a:r>
            <a:r>
              <a:rPr lang="bs-Latn-BA" dirty="0"/>
              <a:t>temeljen na suvremenim tehnologijama uz vrlo visok stupanj integracije sustava, povećavajući mobilnost liječnika i </a:t>
            </a:r>
            <a:r>
              <a:rPr lang="bs-Latn-BA" dirty="0" smtClean="0"/>
              <a:t>pacijenata i kvalitetu zdravstvene usluge.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90655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Mogućnosti integriranog informacijskog sustava (IZIS-a) 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osiguranicima omogućiti lakši i ujednačeniji pristup </a:t>
            </a:r>
            <a:r>
              <a:rPr lang="vi-VN" dirty="0" smtClean="0"/>
              <a:t>zdravstveno</a:t>
            </a:r>
            <a:r>
              <a:rPr lang="bs-Latn-BA" dirty="0" smtClean="0"/>
              <a:t>j zaštiti</a:t>
            </a:r>
          </a:p>
          <a:p>
            <a:r>
              <a:rPr lang="vi-VN" dirty="0" smtClean="0"/>
              <a:t>zdravstvenim </a:t>
            </a:r>
            <a:r>
              <a:rPr lang="vi-VN" dirty="0"/>
              <a:t>djelatnicima omogućiti </a:t>
            </a:r>
            <a:r>
              <a:rPr lang="vi-VN" dirty="0" smtClean="0"/>
              <a:t>standardizirano</a:t>
            </a:r>
            <a:r>
              <a:rPr lang="bs-Latn-BA" dirty="0" smtClean="0"/>
              <a:t> kliničko postupanje i</a:t>
            </a:r>
            <a:r>
              <a:rPr lang="vi-VN" dirty="0" smtClean="0"/>
              <a:t> </a:t>
            </a:r>
            <a:r>
              <a:rPr lang="vi-VN" dirty="0"/>
              <a:t>vođenje medicinske </a:t>
            </a:r>
            <a:r>
              <a:rPr lang="vi-VN" dirty="0" smtClean="0"/>
              <a:t>dokumentacije</a:t>
            </a:r>
            <a:endParaRPr lang="bs-Latn-BA" dirty="0" smtClean="0"/>
          </a:p>
          <a:p>
            <a:r>
              <a:rPr lang="vi-VN" dirty="0" smtClean="0"/>
              <a:t> </a:t>
            </a:r>
            <a:r>
              <a:rPr lang="vi-VN" dirty="0"/>
              <a:t>praćenje svih aktivnosti </a:t>
            </a:r>
            <a:r>
              <a:rPr lang="vi-VN" dirty="0" smtClean="0"/>
              <a:t>pacijenta</a:t>
            </a:r>
            <a:r>
              <a:rPr lang="bs-Latn-BA" dirty="0"/>
              <a:t> </a:t>
            </a:r>
            <a:r>
              <a:rPr lang="bs-Latn-BA" dirty="0" smtClean="0"/>
              <a:t>kroz zdravstveni sustav</a:t>
            </a:r>
          </a:p>
          <a:p>
            <a:r>
              <a:rPr lang="vi-VN" dirty="0" smtClean="0"/>
              <a:t>automatsko </a:t>
            </a:r>
            <a:r>
              <a:rPr lang="vi-VN" dirty="0"/>
              <a:t>generiranje obrazaca </a:t>
            </a:r>
            <a:endParaRPr lang="bs-Latn-BA" dirty="0" smtClean="0"/>
          </a:p>
          <a:p>
            <a:r>
              <a:rPr lang="vi-VN" dirty="0" smtClean="0"/>
              <a:t> </a:t>
            </a:r>
            <a:r>
              <a:rPr lang="vi-VN" dirty="0"/>
              <a:t>pretraživanje </a:t>
            </a:r>
            <a:r>
              <a:rPr lang="vi-VN" dirty="0" smtClean="0"/>
              <a:t>povijesti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645045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Integrirani zdravstveno – informacijski sustav – kroz projekte ZZO HNŽ od 2012. god.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s-Latn-BA" dirty="0" smtClean="0">
              <a:solidFill>
                <a:srgbClr val="FF0000"/>
              </a:solidFill>
            </a:endParaRPr>
          </a:p>
          <a:p>
            <a:r>
              <a:rPr lang="bs-Latn-BA" dirty="0" smtClean="0">
                <a:solidFill>
                  <a:schemeClr val="tx2"/>
                </a:solidFill>
              </a:rPr>
              <a:t>Elektronički zdravstveni karton</a:t>
            </a:r>
          </a:p>
          <a:p>
            <a:r>
              <a:rPr lang="bs-Latn-BA" dirty="0" smtClean="0">
                <a:solidFill>
                  <a:schemeClr val="tx2"/>
                </a:solidFill>
              </a:rPr>
              <a:t>Uvezivanje obiteljskih liječnika,  specijalističko-konzultativne djelatnosti </a:t>
            </a:r>
            <a:r>
              <a:rPr lang="bs-Latn-BA" dirty="0" smtClean="0"/>
              <a:t>i bolničkog liječenja kroz e uputnice i nalaze/otpusna pisma</a:t>
            </a:r>
          </a:p>
          <a:p>
            <a:r>
              <a:rPr lang="bs-Latn-BA" dirty="0" smtClean="0"/>
              <a:t>E-bolovanja, e-ortopedska pomagala, e- </a:t>
            </a:r>
            <a:r>
              <a:rPr lang="bs-Latn-BA" dirty="0" smtClean="0">
                <a:solidFill>
                  <a:schemeClr val="tx2"/>
                </a:solidFill>
              </a:rPr>
              <a:t>lijekove, e-zdravstvene </a:t>
            </a:r>
            <a:r>
              <a:rPr lang="bs-Latn-BA" dirty="0" smtClean="0"/>
              <a:t>iskaznice</a:t>
            </a:r>
          </a:p>
          <a:p>
            <a:pPr marL="45720" indent="0">
              <a:buNone/>
            </a:pPr>
            <a:endParaRPr lang="bs-Latn-BA" dirty="0" smtClean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20161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836712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bs-Latn-BA" dirty="0" smtClean="0"/>
              <a:t>Kada je informatizacija započela?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s-Latn-BA" dirty="0" smtClean="0"/>
          </a:p>
          <a:p>
            <a:r>
              <a:rPr lang="bs-Latn-BA" dirty="0"/>
              <a:t>integrirani model plaćanja bollničke zdravstvene zaštitie (DRG) 2011.</a:t>
            </a:r>
          </a:p>
          <a:p>
            <a:endParaRPr lang="bs-Latn-BA" dirty="0"/>
          </a:p>
          <a:p>
            <a:r>
              <a:rPr lang="bs-Latn-BA" dirty="0" smtClean="0"/>
              <a:t>integrirani </a:t>
            </a:r>
            <a:r>
              <a:rPr lang="bs-Latn-BA" dirty="0"/>
              <a:t>zdravstveni inforrmacijski sustav (IZIS) u </a:t>
            </a:r>
            <a:r>
              <a:rPr lang="bs-Latn-BA" dirty="0" smtClean="0"/>
              <a:t>PZZ 2012.</a:t>
            </a:r>
          </a:p>
          <a:p>
            <a:endParaRPr lang="bs-Latn-BA" dirty="0" smtClean="0"/>
          </a:p>
          <a:p>
            <a:endParaRPr lang="bs-Latn-BA" dirty="0" smtClean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19193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Što imamo danas?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s-Latn-BA" dirty="0" smtClean="0"/>
          </a:p>
          <a:p>
            <a:r>
              <a:rPr lang="bs-Latn-BA" dirty="0" smtClean="0"/>
              <a:t>IZIS u primarnoj zdravstvenoj zaštiti </a:t>
            </a:r>
          </a:p>
          <a:p>
            <a:pPr lvl="1"/>
            <a:r>
              <a:rPr lang="bs-Latn-BA" dirty="0" smtClean="0"/>
              <a:t>Elektronički zdravstveni karton</a:t>
            </a:r>
          </a:p>
          <a:p>
            <a:pPr lvl="1"/>
            <a:r>
              <a:rPr lang="bs-Latn-BA" dirty="0" smtClean="0"/>
              <a:t>Uvezivanje s Laboratorijskim informatičkim sustavoam u većini domova zdrvlja (LIS)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87228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E- zdravstveni karton - prednosti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bs-Latn-BA" dirty="0" smtClean="0">
              <a:solidFill>
                <a:srgbClr val="FF0000"/>
              </a:solidFill>
            </a:endParaRPr>
          </a:p>
          <a:p>
            <a:r>
              <a:rPr lang="bs-Latn-BA" dirty="0" smtClean="0"/>
              <a:t>Olakšano propisivanje i realiziranje lijekova esencijalne liste ZZO-a </a:t>
            </a:r>
          </a:p>
          <a:p>
            <a:r>
              <a:rPr lang="bs-Latn-BA" dirty="0" smtClean="0"/>
              <a:t>Samnjien broj izravnih posjeta pacijenata ambulantama</a:t>
            </a:r>
          </a:p>
          <a:p>
            <a:r>
              <a:rPr lang="bs-Latn-BA" dirty="0" smtClean="0"/>
              <a:t>Mogućnost nadzora nad propisanom terapijom</a:t>
            </a:r>
          </a:p>
          <a:p>
            <a:r>
              <a:rPr lang="bs-Latn-BA" dirty="0" smtClean="0"/>
              <a:t>Povećanje nadležnosti izabranog liječnika nad registriranim pacijentom</a:t>
            </a:r>
          </a:p>
          <a:p>
            <a:r>
              <a:rPr lang="bs-Latn-BA" dirty="0" smtClean="0"/>
              <a:t>Registri bolesti</a:t>
            </a:r>
          </a:p>
          <a:p>
            <a:r>
              <a:rPr lang="bs-Latn-BA" dirty="0" smtClean="0"/>
              <a:t>Dalekosežne prednosti uštede vremena i novca</a:t>
            </a:r>
          </a:p>
          <a:p>
            <a:pPr marL="45720" indent="0">
              <a:buNone/>
            </a:pPr>
            <a:endParaRPr lang="bs-Latn-BA" dirty="0" smtClean="0"/>
          </a:p>
          <a:p>
            <a:pPr marL="45720" indent="0">
              <a:buNone/>
            </a:pPr>
            <a:endParaRPr lang="bs-Latn-BA" dirty="0" smtClean="0"/>
          </a:p>
          <a:p>
            <a:endParaRPr lang="bs-Latn-BA" dirty="0" smtClean="0"/>
          </a:p>
          <a:p>
            <a:endParaRPr lang="bs-Latn-BA" dirty="0" smtClean="0"/>
          </a:p>
          <a:p>
            <a:pPr marL="45720" indent="0">
              <a:buNone/>
            </a:pPr>
            <a:endParaRPr lang="bs-Latn-BA" dirty="0" smtClean="0"/>
          </a:p>
        </p:txBody>
      </p:sp>
    </p:spTree>
    <p:extLst>
      <p:ext uri="{BB962C8B-B14F-4D97-AF65-F5344CB8AC3E}">
        <p14:creationId xmlns:p14="http://schemas.microsoft.com/office/powerpoint/2010/main" val="173114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E-zdravstveni karton – nedostatci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Vođenje dvojne dokumentacije </a:t>
            </a:r>
            <a:r>
              <a:rPr lang="bs-Latn-BA" dirty="0" smtClean="0">
                <a:solidFill>
                  <a:schemeClr val="tx2"/>
                </a:solidFill>
              </a:rPr>
              <a:t>–</a:t>
            </a:r>
            <a:r>
              <a:rPr lang="bs-Latn-BA" dirty="0" smtClean="0">
                <a:solidFill>
                  <a:srgbClr val="FF0000"/>
                </a:solidFill>
              </a:rPr>
              <a:t>inicijativa o ukidanju papirnatog kartona kao sudsko-medicinskog dokumenta (izmjeni zakona)</a:t>
            </a:r>
          </a:p>
          <a:p>
            <a:r>
              <a:rPr lang="bs-Latn-BA" dirty="0" smtClean="0"/>
              <a:t>Potrebna pojednostavljenja u načinu unošenja podataka i  pregledonsti e-i registara bolesti</a:t>
            </a:r>
          </a:p>
          <a:p>
            <a:pPr marL="45720" indent="0">
              <a:buNone/>
            </a:pPr>
            <a:endParaRPr lang="bs-Latn-BA" dirty="0" smtClean="0"/>
          </a:p>
          <a:p>
            <a:endParaRPr lang="bs-Latn-BA" dirty="0" smtClean="0"/>
          </a:p>
          <a:p>
            <a:endParaRPr lang="bs-Latn-BA" dirty="0" smtClean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72201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903</TotalTime>
  <Words>615</Words>
  <Application>Microsoft Office PowerPoint</Application>
  <PresentationFormat>On-screen Show (4:3)</PresentationFormat>
  <Paragraphs>136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Perspective</vt:lpstr>
      <vt:lpstr>Informatizacija i integracija zdravstvenog sustava </vt:lpstr>
      <vt:lpstr>Integrirano zdravstvo </vt:lpstr>
      <vt:lpstr>E - zdravstvo</vt:lpstr>
      <vt:lpstr>Mogućnosti integriranog informacijskog sustava (IZIS-a) </vt:lpstr>
      <vt:lpstr>Integrirani zdravstveno – informacijski sustav – kroz projekte ZZO HNŽ od 2012. god.</vt:lpstr>
      <vt:lpstr>Kada je informatizacija započela?</vt:lpstr>
      <vt:lpstr>Što imamo danas?</vt:lpstr>
      <vt:lpstr>E- zdravstveni karton - prednosti</vt:lpstr>
      <vt:lpstr>E-zdravstveni karton – nedostatci</vt:lpstr>
      <vt:lpstr>IZIS– što nas čeka u 2017/18</vt:lpstr>
      <vt:lpstr>IZIS– što nas čeka u 2017/18</vt:lpstr>
      <vt:lpstr>Planovi za 2017/18</vt:lpstr>
      <vt:lpstr>Integrirani model plaćanja bolničkih usluga (DRG)</vt:lpstr>
      <vt:lpstr>Untegrirani zdravstveni sustav - uštede</vt:lpstr>
      <vt:lpstr>IZIS – projekcije uštede –  primjer laboratorij DZ Mostar</vt:lpstr>
      <vt:lpstr>IZIS </vt:lpstr>
      <vt:lpstr>PowerPoint Presentation</vt:lpstr>
      <vt:lpstr>Integracija informacijskog zdravstvenog sustava</vt:lpstr>
      <vt:lpstr>PowerPoint Presentation</vt:lpstr>
      <vt:lpstr>PowerPoint Presentation</vt:lpstr>
      <vt:lpstr>Hvala na pažnji!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Informatizacija i integracija zdravstvenog sustava</dc:title>
  <dc:creator>User</dc:creator>
  <cp:lastModifiedBy>User</cp:lastModifiedBy>
  <cp:revision>78</cp:revision>
  <dcterms:created xsi:type="dcterms:W3CDTF">2016-12-11T14:36:49Z</dcterms:created>
  <dcterms:modified xsi:type="dcterms:W3CDTF">2016-12-16T13:36:48Z</dcterms:modified>
</cp:coreProperties>
</file>