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77" r:id="rId6"/>
    <p:sldId id="261" r:id="rId7"/>
    <p:sldId id="262" r:id="rId8"/>
    <p:sldId id="263" r:id="rId9"/>
    <p:sldId id="278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9" r:id="rId19"/>
    <p:sldId id="280" r:id="rId20"/>
    <p:sldId id="281" r:id="rId21"/>
    <p:sldId id="273" r:id="rId22"/>
    <p:sldId id="272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3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7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44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3051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46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0643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85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31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4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6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11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7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9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3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79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5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07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588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>
                <a:solidFill>
                  <a:srgbClr val="FF0000"/>
                </a:solidFill>
              </a:rPr>
              <a:t>ZAŠTO SU DISKRIMINIRANI PACIJENTI S UPALNIM REUMATSKIM </a:t>
            </a:r>
            <a:r>
              <a:rPr lang="bs-Latn-BA" dirty="0" smtClean="0">
                <a:solidFill>
                  <a:srgbClr val="FF0000"/>
                </a:solidFill>
              </a:rPr>
              <a:t>BOLESTIMA?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447800"/>
          </a:xfrm>
        </p:spPr>
        <p:txBody>
          <a:bodyPr>
            <a:normAutofit fontScale="92500" lnSpcReduction="20000"/>
          </a:bodyPr>
          <a:lstStyle/>
          <a:p>
            <a:r>
              <a:rPr lang="bs-Latn-BA" sz="2800" dirty="0" smtClean="0"/>
              <a:t>Dr. med. Sanda </a:t>
            </a:r>
            <a:r>
              <a:rPr lang="bs-Latn-BA" sz="2800" dirty="0" smtClean="0"/>
              <a:t>Miljko</a:t>
            </a:r>
          </a:p>
          <a:p>
            <a:r>
              <a:rPr lang="bs-Latn-BA" sz="2800" dirty="0" smtClean="0"/>
              <a:t>Klinika za Unutarnje bolesti</a:t>
            </a:r>
          </a:p>
          <a:p>
            <a:r>
              <a:rPr lang="bs-Latn-BA" sz="2800" dirty="0" smtClean="0"/>
              <a:t>SKB Mostar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349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2364"/>
            <a:ext cx="6554867" cy="1524000"/>
          </a:xfrm>
        </p:spPr>
        <p:txBody>
          <a:bodyPr>
            <a:normAutofit/>
          </a:bodyPr>
          <a:lstStyle/>
          <a:p>
            <a:pPr algn="ctr"/>
            <a:r>
              <a:rPr lang="bs-Latn-BA" sz="2800" b="1" dirty="0" smtClean="0">
                <a:solidFill>
                  <a:srgbClr val="FF0000"/>
                </a:solidFill>
              </a:rPr>
              <a:t>Zapadno-hercegovačka </a:t>
            </a:r>
            <a:r>
              <a:rPr lang="bs-Latn-BA" sz="2800" b="1" dirty="0" smtClean="0">
                <a:solidFill>
                  <a:srgbClr val="FF0000"/>
                </a:solidFill>
              </a:rPr>
              <a:t>županija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9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155824"/>
              </p:ext>
            </p:extLst>
          </p:nvPr>
        </p:nvGraphicFramePr>
        <p:xfrm>
          <a:off x="914400" y="228600"/>
          <a:ext cx="7543800" cy="4340352"/>
        </p:xfrm>
        <a:graphic>
          <a:graphicData uri="http://schemas.openxmlformats.org/drawingml/2006/table">
            <a:tbl>
              <a:tblPr/>
              <a:tblGrid>
                <a:gridCol w="1600200"/>
                <a:gridCol w="1524000"/>
                <a:gridCol w="1447800"/>
                <a:gridCol w="1295400"/>
                <a:gridCol w="1676400"/>
              </a:tblGrid>
              <a:tr h="4240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NAZIV LIJEKA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ZASTUPLJENOST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CIJENA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PARTICIPACIJA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PROIZVOĐAČ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 NAJJEFTINIJI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SALAZOPIRIN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10,97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KRKA*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PFIZER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METOTREKSAT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5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LEFLUNOMID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164,60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5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KLOROKIN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AZATIOPRIN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CIKLOSPORIN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mg 74,45 km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mg 160,47km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mg 320,94km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36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CIKLOFOSFAMID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44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562600"/>
            <a:ext cx="6554867" cy="701722"/>
          </a:xfrm>
        </p:spPr>
        <p:txBody>
          <a:bodyPr>
            <a:normAutofit/>
          </a:bodyPr>
          <a:lstStyle/>
          <a:p>
            <a:pPr algn="ctr"/>
            <a:r>
              <a:rPr lang="hr-HR" sz="2800" b="1" dirty="0">
                <a:solidFill>
                  <a:srgbClr val="FF0000"/>
                </a:solidFill>
              </a:rPr>
              <a:t>UNSKO-SANSKI KANTON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9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151069"/>
              </p:ext>
            </p:extLst>
          </p:nvPr>
        </p:nvGraphicFramePr>
        <p:xfrm>
          <a:off x="838200" y="342458"/>
          <a:ext cx="7543800" cy="5220142"/>
        </p:xfrm>
        <a:graphic>
          <a:graphicData uri="http://schemas.openxmlformats.org/drawingml/2006/table">
            <a:tbl>
              <a:tblPr/>
              <a:tblGrid>
                <a:gridCol w="1600200"/>
                <a:gridCol w="1524000"/>
                <a:gridCol w="1447800"/>
                <a:gridCol w="1295400"/>
                <a:gridCol w="1676400"/>
              </a:tblGrid>
              <a:tr h="454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NAZIV LIJEKA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ZASTUPLJENOST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CIJENA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PARTICIPACIJA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PROIZVOĐAČ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 NAJJEFTINIJI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4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SALAZOPIRIN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10,98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tbl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PFIZER 21,97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METOTREKSAT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7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LEFLUNOMID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7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KLOROKIN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AZATIOPRIN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6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CIKLOSPORIN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</a:t>
                      </a:r>
                      <a:r>
                        <a:rPr kumimoji="0" lang="hr-H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mg 74,44 </a:t>
                      </a: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mg 160,47km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mg 320,94km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POSTOJI LISTA A I B (LISTA B BEZ LIJEKOVA U REUMATOLOGIJI</a:t>
                      </a: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8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CIKLOFOSFAMID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37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486400"/>
            <a:ext cx="7848600" cy="762000"/>
          </a:xfrm>
        </p:spPr>
        <p:txBody>
          <a:bodyPr>
            <a:normAutofit/>
          </a:bodyPr>
          <a:lstStyle/>
          <a:p>
            <a:pPr algn="ctr"/>
            <a:r>
              <a:rPr lang="hr-HR" sz="2800" b="1" dirty="0" err="1" smtClean="0">
                <a:solidFill>
                  <a:srgbClr val="FF0000"/>
                </a:solidFill>
              </a:rPr>
              <a:t>SREDNJO</a:t>
            </a:r>
            <a:r>
              <a:rPr lang="hr-HR" sz="2800" b="1" dirty="0" smtClean="0">
                <a:solidFill>
                  <a:srgbClr val="FF0000"/>
                </a:solidFill>
              </a:rPr>
              <a:t>-BOSANSKI </a:t>
            </a:r>
            <a:r>
              <a:rPr lang="hr-HR" sz="2800" b="1" dirty="0">
                <a:solidFill>
                  <a:srgbClr val="FF0000"/>
                </a:solidFill>
              </a:rPr>
              <a:t>KANTON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9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675049"/>
              </p:ext>
            </p:extLst>
          </p:nvPr>
        </p:nvGraphicFramePr>
        <p:xfrm>
          <a:off x="838200" y="457200"/>
          <a:ext cx="7543800" cy="4732318"/>
        </p:xfrm>
        <a:graphic>
          <a:graphicData uri="http://schemas.openxmlformats.org/drawingml/2006/table">
            <a:tbl>
              <a:tblPr/>
              <a:tblGrid>
                <a:gridCol w="1600200"/>
                <a:gridCol w="1524000"/>
                <a:gridCol w="1600200"/>
                <a:gridCol w="1371600"/>
                <a:gridCol w="1447800"/>
              </a:tblGrid>
              <a:tr h="455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NAZIV LIJEKA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ZASTUPLJENOST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CIJENA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PARTICIPACIJA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PROIZVOĐAČ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 NAJJEFTINIJI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5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SALAZOPIRIN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9,39 km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 PDV-om 10,98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METOTREKSAT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7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LEFLUNOMID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7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KLOROKIN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4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AZATIOPRIN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33,16 km, s PDV-om 38,76 km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2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CIKLOSPORIN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63,63 km,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 PDV-om 74,43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CIKLOFOSFAMID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73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466" y="5943600"/>
            <a:ext cx="6554867" cy="152400"/>
          </a:xfrm>
        </p:spPr>
        <p:txBody>
          <a:bodyPr>
            <a:noAutofit/>
          </a:bodyPr>
          <a:lstStyle/>
          <a:p>
            <a:r>
              <a:rPr lang="hr-HR" sz="2800" b="1" dirty="0">
                <a:solidFill>
                  <a:srgbClr val="FF0000"/>
                </a:solidFill>
              </a:rPr>
              <a:t>ZENIČKO-DOBOJSKI </a:t>
            </a:r>
            <a:r>
              <a:rPr lang="hr-HR" sz="2800" b="1" dirty="0" smtClean="0">
                <a:solidFill>
                  <a:srgbClr val="FF0000"/>
                </a:solidFill>
              </a:rPr>
              <a:t>KANTON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9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250508"/>
              </p:ext>
            </p:extLst>
          </p:nvPr>
        </p:nvGraphicFramePr>
        <p:xfrm>
          <a:off x="762000" y="457200"/>
          <a:ext cx="7543800" cy="5101496"/>
        </p:xfrm>
        <a:graphic>
          <a:graphicData uri="http://schemas.openxmlformats.org/drawingml/2006/table">
            <a:tbl>
              <a:tblPr/>
              <a:tblGrid>
                <a:gridCol w="1600200"/>
                <a:gridCol w="1524000"/>
                <a:gridCol w="1600200"/>
                <a:gridCol w="1371600"/>
                <a:gridCol w="1447800"/>
              </a:tblGrid>
              <a:tr h="974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ZASTUPLJENOST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CIJENA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PARTICIPACIJA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PROIZVOĐAČ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 NAJJEFTINIJI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1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SALAZOPIRIN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LISTA A,POSTOJI  Pfizerov 100 tbl, cijena 21,95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METOTREKSAT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14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LEFLUNOMID 10 mg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LEFLUNOMID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mg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 km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169,65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NA LISTI 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0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KLOROKIN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AZATIOPRIN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33,16 km, s PDV-om 38,76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CIKLOSPORIN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CIKLOFOSFAMID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95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466" y="5638800"/>
            <a:ext cx="6554867" cy="381000"/>
          </a:xfrm>
        </p:spPr>
        <p:txBody>
          <a:bodyPr>
            <a:noAutofit/>
          </a:bodyPr>
          <a:lstStyle/>
          <a:p>
            <a:pPr algn="ctr"/>
            <a:r>
              <a:rPr lang="hr-HR" sz="2800" b="1" dirty="0" smtClean="0">
                <a:solidFill>
                  <a:srgbClr val="FF0000"/>
                </a:solidFill>
              </a:rPr>
              <a:t>POSAVSKA ŽUPANIJA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9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393657"/>
              </p:ext>
            </p:extLst>
          </p:nvPr>
        </p:nvGraphicFramePr>
        <p:xfrm>
          <a:off x="762000" y="457201"/>
          <a:ext cx="7543800" cy="4761155"/>
        </p:xfrm>
        <a:graphic>
          <a:graphicData uri="http://schemas.openxmlformats.org/drawingml/2006/table">
            <a:tbl>
              <a:tblPr/>
              <a:tblGrid>
                <a:gridCol w="1600200"/>
                <a:gridCol w="1524000"/>
                <a:gridCol w="1600200"/>
                <a:gridCol w="1371600"/>
                <a:gridCol w="1447800"/>
              </a:tblGrid>
              <a:tr h="46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ZASTUPLJENOST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CIJENA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PARTICIPACIJA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PROIZVOĐAČ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 NAJJEFTINIJI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30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SALAZOPIRIN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9,39 km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 PDV-om 10.98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PFIZER 18,78 km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 PDV-om 21,97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METOTREKSAT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LEFLUNOMID 10 mg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LEFLUNOMID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mg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KLOROKIN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1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AZATIOPRIN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 </a:t>
                      </a: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33,16 km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s PDV-om 38,24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8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CIKLOSPORIN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 </a:t>
                      </a: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CIKLOFOSFAMID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53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466" y="5410200"/>
            <a:ext cx="6554867" cy="609600"/>
          </a:xfrm>
        </p:spPr>
        <p:txBody>
          <a:bodyPr>
            <a:normAutofit/>
          </a:bodyPr>
          <a:lstStyle/>
          <a:p>
            <a:pPr algn="ctr"/>
            <a:r>
              <a:rPr lang="hr-HR" sz="2800" b="1" dirty="0">
                <a:solidFill>
                  <a:srgbClr val="FF0000"/>
                </a:solidFill>
              </a:rPr>
              <a:t>HERCEG-BOSANSKA ŽUPANIJA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9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828342"/>
              </p:ext>
            </p:extLst>
          </p:nvPr>
        </p:nvGraphicFramePr>
        <p:xfrm>
          <a:off x="762000" y="457200"/>
          <a:ext cx="7543800" cy="4647328"/>
        </p:xfrm>
        <a:graphic>
          <a:graphicData uri="http://schemas.openxmlformats.org/drawingml/2006/table">
            <a:tbl>
              <a:tblPr/>
              <a:tblGrid>
                <a:gridCol w="1600200"/>
                <a:gridCol w="1524000"/>
                <a:gridCol w="1600200"/>
                <a:gridCol w="1371600"/>
                <a:gridCol w="1447800"/>
              </a:tblGrid>
              <a:tr h="469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ZASTUPLJENOST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CIJENA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PARTICIPACIJA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PROIZVOĐAČ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 NAJJEFTINIJI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98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SALAZOPIRIN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9,35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100% ZAVOD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PFIZER 18,70 km, 100% ZAVOD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METOTREKSAT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52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LEFLUNOMID 10 mg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LEFLUNOMID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mg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9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KLOROKIN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4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AZATIOPRIN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 </a:t>
                      </a: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0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CIKLOSPORIN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 </a:t>
                      </a: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69,78 km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( 25mg)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CIKLOFOSFAMID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17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410200"/>
            <a:ext cx="6554867" cy="609600"/>
          </a:xfrm>
        </p:spPr>
        <p:txBody>
          <a:bodyPr>
            <a:normAutofit/>
          </a:bodyPr>
          <a:lstStyle/>
          <a:p>
            <a:pPr algn="ctr"/>
            <a:r>
              <a:rPr lang="hr-HR" sz="2800" b="1" dirty="0" smtClean="0">
                <a:solidFill>
                  <a:srgbClr val="FF0000"/>
                </a:solidFill>
              </a:rPr>
              <a:t>TUZLANSKI KANTON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9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461587"/>
              </p:ext>
            </p:extLst>
          </p:nvPr>
        </p:nvGraphicFramePr>
        <p:xfrm>
          <a:off x="762000" y="304799"/>
          <a:ext cx="7543800" cy="4696905"/>
        </p:xfrm>
        <a:graphic>
          <a:graphicData uri="http://schemas.openxmlformats.org/drawingml/2006/table">
            <a:tbl>
              <a:tblPr/>
              <a:tblGrid>
                <a:gridCol w="1600200"/>
                <a:gridCol w="1524000"/>
                <a:gridCol w="1600200"/>
                <a:gridCol w="1371600"/>
                <a:gridCol w="1447800"/>
              </a:tblGrid>
              <a:tr h="485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ZASTUPLJENOST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CIJENA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PARTICIPACIJA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PROIZVOĐAČ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 NAJJEFTINIJI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68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SALAZOPIRIN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11,0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PFIZER  21,95km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METOTREKSAT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1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LEFLUNOMID 10 mg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LEFLUNOMID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mg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095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KLOROKIN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6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AZATIOPRIN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CIKLOSPORIN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CIKLOFOSFAMID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2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562600"/>
            <a:ext cx="6554867" cy="533400"/>
          </a:xfrm>
        </p:spPr>
        <p:txBody>
          <a:bodyPr>
            <a:noAutofit/>
          </a:bodyPr>
          <a:lstStyle/>
          <a:p>
            <a:pPr algn="ctr"/>
            <a:r>
              <a:rPr lang="hr-HR" sz="2800" b="1" dirty="0" err="1" smtClean="0">
                <a:solidFill>
                  <a:srgbClr val="FF0000"/>
                </a:solidFill>
              </a:rPr>
              <a:t>HERCEGOVAčKO</a:t>
            </a:r>
            <a:r>
              <a:rPr lang="hr-HR" sz="2800" b="1" dirty="0" smtClean="0">
                <a:solidFill>
                  <a:srgbClr val="FF0000"/>
                </a:solidFill>
              </a:rPr>
              <a:t>–NERETVANSKA </a:t>
            </a:r>
            <a:r>
              <a:rPr lang="hr-HR" sz="2800" b="1" dirty="0">
                <a:solidFill>
                  <a:srgbClr val="FF0000"/>
                </a:solidFill>
              </a:rPr>
              <a:t>Ž</a:t>
            </a:r>
            <a:r>
              <a:rPr lang="hr-HR" sz="2800" b="1" dirty="0" smtClean="0">
                <a:solidFill>
                  <a:srgbClr val="FF0000"/>
                </a:solidFill>
              </a:rPr>
              <a:t>UPANIJA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oup 9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90570"/>
              </p:ext>
            </p:extLst>
          </p:nvPr>
        </p:nvGraphicFramePr>
        <p:xfrm>
          <a:off x="762000" y="457200"/>
          <a:ext cx="7543800" cy="4567003"/>
        </p:xfrm>
        <a:graphic>
          <a:graphicData uri="http://schemas.openxmlformats.org/drawingml/2006/table">
            <a:tbl>
              <a:tblPr/>
              <a:tblGrid>
                <a:gridCol w="1600200"/>
                <a:gridCol w="1524000"/>
                <a:gridCol w="1600200"/>
                <a:gridCol w="1371600"/>
                <a:gridCol w="1447800"/>
              </a:tblGrid>
              <a:tr h="437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ZASTUPLJENOST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CIJENA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PARTICIPACIJA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PROIZVOĐAČ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* NAJJEFTINIJI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SALAZOPIRIN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9,39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850SC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7,981,5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METOTREKSAT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94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LEFLUNOMID 10 mg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LEFLUNOMID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mg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59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KLOROKIN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1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AZATIOPRIN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6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CIKLOSPORIN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CIKLOFOSFAMID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2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609600"/>
            <a:ext cx="7469267" cy="5520270"/>
          </a:xfrm>
        </p:spPr>
        <p:txBody>
          <a:bodyPr/>
          <a:lstStyle/>
          <a:p>
            <a:r>
              <a:rPr lang="hr-HR" sz="2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Po pitanju bioloških lijekova od svih županija </a:t>
            </a:r>
            <a:r>
              <a:rPr lang="hr-HR" sz="2800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HNŽ</a:t>
            </a:r>
            <a:r>
              <a:rPr lang="hr-HR" sz="2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ima najmanji broj bolesnika na jedinoj efikasnoj terapiji (koja jedina zaustavlja brutalni tijek upalno-reumatskih bolesti i koja jedino sprječava invaliditet i pad radne sposobnosti.</a:t>
            </a:r>
          </a:p>
          <a:p>
            <a:r>
              <a:rPr lang="hr-HR" sz="2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U našoj županiji lijek ovoga trenutka prima šestero djece koja se upućuju u Zagreb na aplikaciju lijeka čime se bespotrebno poskupljuje liječenje.</a:t>
            </a:r>
          </a:p>
          <a:p>
            <a:r>
              <a:rPr lang="hr-HR" sz="2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Naši bolesnici koji imaju potrebu za biološkim lijekom mahom se prijavljuju u </a:t>
            </a:r>
            <a:r>
              <a:rPr lang="hr-HR" sz="2800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RS</a:t>
            </a:r>
            <a:r>
              <a:rPr lang="hr-HR" sz="2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gdje mogu dobiti biološki lijek ukoliko su zadovoljeni kriteriji </a:t>
            </a:r>
            <a:r>
              <a:rPr lang="hr-HR" sz="2800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EULAR</a:t>
            </a:r>
            <a:r>
              <a:rPr lang="hr-HR" sz="2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.</a:t>
            </a:r>
          </a:p>
          <a:p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1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609600"/>
            <a:ext cx="7545467" cy="5410200"/>
          </a:xfrm>
        </p:spPr>
        <p:txBody>
          <a:bodyPr/>
          <a:lstStyle/>
          <a:p>
            <a:r>
              <a:rPr lang="hr-HR" sz="2800" dirty="0" smtClean="0">
                <a:latin typeface="Arial Narrow" panose="020B0606020202030204" pitchFamily="34" charset="0"/>
              </a:rPr>
              <a:t>Čini se nemogućom misijom uvjeriti čelne ljude o potrebi implementacije biološkog lijeka u terapiji upalno-reumatskih bolesti.</a:t>
            </a:r>
          </a:p>
          <a:p>
            <a:r>
              <a:rPr lang="hr-HR" sz="2800" dirty="0" smtClean="0">
                <a:latin typeface="Arial Narrow" panose="020B0606020202030204" pitchFamily="34" charset="0"/>
              </a:rPr>
              <a:t>Zanimljivo je spomenuti da su se mnogo skuplji lijekovi od bioloških lijekova, dokazano neefikasni, našli na esencijalnim listama a za ovu potrebu nema se sluha.</a:t>
            </a:r>
          </a:p>
          <a:p>
            <a:endParaRPr lang="hr-HR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90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33400"/>
            <a:ext cx="7469267" cy="4605870"/>
          </a:xfrm>
        </p:spPr>
        <p:txBody>
          <a:bodyPr>
            <a:normAutofit/>
          </a:bodyPr>
          <a:lstStyle/>
          <a:p>
            <a:r>
              <a:rPr lang="hr-HR" sz="3900" b="1" dirty="0" smtClean="0">
                <a:latin typeface="Arial Narrow" panose="020B0606020202030204" pitchFamily="34" charset="0"/>
              </a:rPr>
              <a:t>UVOD</a:t>
            </a:r>
          </a:p>
          <a:p>
            <a:r>
              <a:rPr lang="hr-HR" sz="2800" dirty="0" smtClean="0">
                <a:latin typeface="Arial Narrow" panose="020B0606020202030204" pitchFamily="34" charset="0"/>
              </a:rPr>
              <a:t>I u ovom desetljeću (2010.-2020.) nastavlja se s Desetljećem kostiju i zglobova koje je Svjetska zdravstvena organizacija objavila za razdoblje od 2000. do 2010. </a:t>
            </a:r>
          </a:p>
          <a:p>
            <a:r>
              <a:rPr lang="hr-HR" sz="2800" dirty="0" smtClean="0">
                <a:latin typeface="Arial Narrow" panose="020B0606020202030204" pitchFamily="34" charset="0"/>
              </a:rPr>
              <a:t>To svakako pokazuje da su bolesti i stanja sustava za kretanje shvaćeni kao važan socijalno-medicinski problem.</a:t>
            </a:r>
          </a:p>
          <a:p>
            <a:endParaRPr lang="hr-HR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55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3400" y="533400"/>
            <a:ext cx="8077200" cy="5486400"/>
          </a:xfrm>
        </p:spPr>
        <p:txBody>
          <a:bodyPr/>
          <a:lstStyle/>
          <a:p>
            <a:r>
              <a:rPr lang="hr-HR" sz="2800" dirty="0" smtClean="0">
                <a:latin typeface="Arial Narrow" panose="020B0606020202030204" pitchFamily="34" charset="0"/>
              </a:rPr>
              <a:t>U Hrvatskoj biološki lijek dobiva 1500 ljudi, u Srbiji 1100 a u Sloveniji 2000 ljudi. </a:t>
            </a:r>
          </a:p>
          <a:p>
            <a:r>
              <a:rPr lang="hr-HR" sz="2800" dirty="0" smtClean="0">
                <a:latin typeface="Arial Narrow" panose="020B0606020202030204" pitchFamily="34" charset="0"/>
              </a:rPr>
              <a:t>I u ovim zemljama liste čekanja su velike ali mi nismo ni u prilici da imamo liste čekanja. </a:t>
            </a:r>
          </a:p>
          <a:p>
            <a:r>
              <a:rPr lang="hr-HR" sz="2800" dirty="0" smtClean="0">
                <a:latin typeface="Arial Narrow" panose="020B0606020202030204" pitchFamily="34" charset="0"/>
              </a:rPr>
              <a:t>Vrlo je frustrirajuće raditi u ovako teškim uvjetima, kada imate spoznaju da zdravstveni problem možete samo djelomično riješiti.</a:t>
            </a:r>
            <a:endParaRPr lang="hr-HR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43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356" y="1600200"/>
            <a:ext cx="4333875" cy="2126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3" y="2362200"/>
            <a:ext cx="3810000" cy="952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92391"/>
            <a:ext cx="4755356" cy="3165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61817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35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7201803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52800" y="217170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s-Latn-BA" dirty="0" smtClean="0"/>
              <a:t>Jedino u Republici Srpskoj postoji  sistemsko rješenje za liječenje oboljelih sa biološkim lijekovima.</a:t>
            </a:r>
          </a:p>
          <a:p>
            <a:r>
              <a:rPr lang="bs-Latn-BA" dirty="0" smtClean="0"/>
              <a:t>Do danas ukupno 125 pacijenata!</a:t>
            </a:r>
          </a:p>
          <a:p>
            <a:endParaRPr lang="en-US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353578"/>
            <a:ext cx="7776712" cy="2171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584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105400"/>
          </a:xfrm>
        </p:spPr>
        <p:txBody>
          <a:bodyPr>
            <a:normAutofit/>
          </a:bodyPr>
          <a:lstStyle/>
          <a:p>
            <a:pPr algn="ctr"/>
            <a:r>
              <a:rPr lang="hr-HR" sz="3600" dirty="0" smtClean="0">
                <a:latin typeface="Arial Narrow" panose="020B0606020202030204" pitchFamily="34" charset="0"/>
              </a:rPr>
              <a:t>Hvala na pažnji!</a:t>
            </a:r>
            <a:endParaRPr lang="hr-HR" sz="36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609600"/>
            <a:ext cx="6935867" cy="5715000"/>
          </a:xfrm>
        </p:spPr>
        <p:txBody>
          <a:bodyPr>
            <a:normAutofit fontScale="92500" lnSpcReduction="10000"/>
          </a:bodyPr>
          <a:lstStyle/>
          <a:p>
            <a:r>
              <a:rPr lang="bs-Latn-BA" sz="3000" b="1" dirty="0">
                <a:latin typeface="Arial Narrow" panose="020B0606020202030204" pitchFamily="34" charset="0"/>
              </a:rPr>
              <a:t>ZAŠTO SU DISKRIMINIRANI PACIJENTI S UPALNIM REUMATSKIM BOLESTIMA</a:t>
            </a:r>
            <a:r>
              <a:rPr lang="bs-Latn-BA" sz="3000" b="1" dirty="0" smtClean="0">
                <a:latin typeface="Arial Narrow" panose="020B0606020202030204" pitchFamily="34" charset="0"/>
              </a:rPr>
              <a:t>?</a:t>
            </a:r>
          </a:p>
          <a:p>
            <a:r>
              <a:rPr lang="bs-Latn-BA" sz="2900" dirty="0" smtClean="0">
                <a:latin typeface="Arial Narrow" panose="020B0606020202030204" pitchFamily="34" charset="0"/>
              </a:rPr>
              <a:t>Gotovo </a:t>
            </a:r>
            <a:r>
              <a:rPr lang="bs-Latn-BA" sz="2900" dirty="0" smtClean="0">
                <a:latin typeface="Arial Narrow" panose="020B0606020202030204" pitchFamily="34" charset="0"/>
              </a:rPr>
              <a:t>polovina svih bolovanja u Europskoj uniji uzrokuju mišićno-koštane bolesti a one su ujedno i najčešći razlog invalidnosti u zemljama Europske unije.</a:t>
            </a:r>
          </a:p>
          <a:p>
            <a:r>
              <a:rPr lang="bs-Latn-BA" sz="2900" dirty="0" smtClean="0">
                <a:latin typeface="Arial Narrow" panose="020B0606020202030204" pitchFamily="34" charset="0"/>
              </a:rPr>
              <a:t>20</a:t>
            </a:r>
            <a:r>
              <a:rPr lang="bs-Latn-BA" sz="2900" dirty="0" smtClean="0">
                <a:latin typeface="Arial Narrow" panose="020B0606020202030204" pitchFamily="34" charset="0"/>
              </a:rPr>
              <a:t>% </a:t>
            </a:r>
            <a:r>
              <a:rPr lang="bs-Latn-BA" sz="2900" dirty="0" smtClean="0">
                <a:latin typeface="Arial Narrow" panose="020B0606020202030204" pitchFamily="34" charset="0"/>
              </a:rPr>
              <a:t>europske </a:t>
            </a:r>
            <a:r>
              <a:rPr lang="bs-Latn-BA" sz="2900" dirty="0" smtClean="0">
                <a:latin typeface="Arial Narrow" panose="020B0606020202030204" pitchFamily="34" charset="0"/>
              </a:rPr>
              <a:t>populacije ili više od 100 </a:t>
            </a:r>
            <a:r>
              <a:rPr lang="bs-Latn-BA" sz="2900" dirty="0" smtClean="0">
                <a:latin typeface="Arial Narrow" panose="020B0606020202030204" pitchFamily="34" charset="0"/>
              </a:rPr>
              <a:t>milijuna ljudi u </a:t>
            </a:r>
            <a:r>
              <a:rPr lang="bs-Latn-BA" sz="2900" dirty="0" smtClean="0">
                <a:latin typeface="Arial Narrow" panose="020B0606020202030204" pitchFamily="34" charset="0"/>
              </a:rPr>
              <a:t>Europi ima mišićno koštanu </a:t>
            </a:r>
            <a:r>
              <a:rPr lang="bs-Latn-BA" sz="2900" dirty="0" smtClean="0">
                <a:latin typeface="Arial Narrow" panose="020B0606020202030204" pitchFamily="34" charset="0"/>
              </a:rPr>
              <a:t>bol, </a:t>
            </a:r>
            <a:r>
              <a:rPr lang="bs-Latn-BA" sz="2900" dirty="0" smtClean="0">
                <a:latin typeface="Arial Narrow" panose="020B0606020202030204" pitchFamily="34" charset="0"/>
              </a:rPr>
              <a:t>a u svijetu svaki 4 čovjek ima tegobe povezane s bolestima mišićno koštanog </a:t>
            </a:r>
            <a:r>
              <a:rPr lang="bs-Latn-BA" sz="2900" dirty="0" smtClean="0">
                <a:latin typeface="Arial Narrow" panose="020B0606020202030204" pitchFamily="34" charset="0"/>
              </a:rPr>
              <a:t>sustava.</a:t>
            </a:r>
            <a:endParaRPr lang="bs-Latn-BA" sz="2900" dirty="0" smtClean="0">
              <a:latin typeface="Arial Narrow" panose="020B0606020202030204" pitchFamily="34" charset="0"/>
            </a:endParaRPr>
          </a:p>
          <a:p>
            <a:r>
              <a:rPr lang="bs-Latn-BA" sz="2900" dirty="0" smtClean="0">
                <a:latin typeface="Arial Narrow" panose="020B0606020202030204" pitchFamily="34" charset="0"/>
              </a:rPr>
              <a:t>U SAD-u </a:t>
            </a:r>
            <a:r>
              <a:rPr lang="bs-Latn-BA" sz="2900" dirty="0" smtClean="0">
                <a:latin typeface="Arial Narrow" panose="020B0606020202030204" pitchFamily="34" charset="0"/>
              </a:rPr>
              <a:t>33% odrasle populacije javlja se obiteljskom liječniku zbog </a:t>
            </a:r>
            <a:r>
              <a:rPr lang="bs-Latn-BA" sz="2900" dirty="0" smtClean="0">
                <a:latin typeface="Arial Narrow" panose="020B0606020202030204" pitchFamily="34" charset="0"/>
              </a:rPr>
              <a:t>kronične </a:t>
            </a:r>
            <a:r>
              <a:rPr lang="bs-Latn-BA" sz="2900" dirty="0" smtClean="0">
                <a:latin typeface="Arial Narrow" panose="020B0606020202030204" pitchFamily="34" charset="0"/>
              </a:rPr>
              <a:t>zglobne bolesti i </a:t>
            </a:r>
            <a:r>
              <a:rPr lang="bs-Latn-BA" sz="2900" dirty="0" smtClean="0">
                <a:latin typeface="Arial Narrow" panose="020B0606020202030204" pitchFamily="34" charset="0"/>
              </a:rPr>
              <a:t>artritisa.</a:t>
            </a:r>
            <a:endParaRPr lang="bs-Latn-BA" sz="29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6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7696200" cy="5791200"/>
          </a:xfrm>
        </p:spPr>
        <p:txBody>
          <a:bodyPr>
            <a:noAutofit/>
          </a:bodyPr>
          <a:lstStyle/>
          <a:p>
            <a:r>
              <a:rPr lang="bs-Latn-BA" sz="2800" b="1" dirty="0" smtClean="0"/>
              <a:t>NAJČEŠĆI RAZLOZI ODLASKA KOD LIJEČNIKA OBITELJSKE MEDICINE</a:t>
            </a:r>
            <a:endParaRPr lang="bs-Latn-BA" sz="2800" b="1" dirty="0" smtClean="0"/>
          </a:p>
          <a:p>
            <a:r>
              <a:rPr lang="bs-Latn-BA" sz="2800" dirty="0" smtClean="0">
                <a:latin typeface="Arial Narrow" panose="020B0606020202030204" pitchFamily="34" charset="0"/>
              </a:rPr>
              <a:t>Kronična </a:t>
            </a:r>
            <a:r>
              <a:rPr lang="bs-Latn-BA" sz="2800" dirty="0">
                <a:latin typeface="Arial Narrow" panose="020B0606020202030204" pitchFamily="34" charset="0"/>
              </a:rPr>
              <a:t>koštano mišićna bol,  globalni je javnozdravstveni </a:t>
            </a:r>
            <a:r>
              <a:rPr lang="bs-Latn-BA" sz="2800" dirty="0" smtClean="0">
                <a:latin typeface="Arial Narrow" panose="020B0606020202030204" pitchFamily="34" charset="0"/>
              </a:rPr>
              <a:t>problem.</a:t>
            </a:r>
            <a:endParaRPr lang="bs-Latn-BA" sz="2800" dirty="0">
              <a:latin typeface="Arial Narrow" panose="020B0606020202030204" pitchFamily="34" charset="0"/>
            </a:endParaRPr>
          </a:p>
          <a:p>
            <a:r>
              <a:rPr lang="bs-Latn-BA" sz="2800" dirty="0" smtClean="0">
                <a:latin typeface="Arial Narrow" panose="020B0606020202030204" pitchFamily="34" charset="0"/>
              </a:rPr>
              <a:t>U </a:t>
            </a:r>
            <a:r>
              <a:rPr lang="bs-Latn-BA" sz="2800" dirty="0" smtClean="0">
                <a:latin typeface="Arial Narrow" panose="020B0606020202030204" pitchFamily="34" charset="0"/>
              </a:rPr>
              <a:t>ordinacijama obiteljske medicine, 16,7% posjeta povezani su </a:t>
            </a:r>
            <a:r>
              <a:rPr lang="bs-Latn-BA" sz="2800" dirty="0" smtClean="0">
                <a:latin typeface="Arial Narrow" panose="020B0606020202030204" pitchFamily="34" charset="0"/>
              </a:rPr>
              <a:t>s </a:t>
            </a:r>
            <a:r>
              <a:rPr lang="bs-Latn-BA" sz="2800" dirty="0" smtClean="0">
                <a:latin typeface="Arial Narrow" panose="020B0606020202030204" pitchFamily="34" charset="0"/>
              </a:rPr>
              <a:t>ovim problemima.</a:t>
            </a:r>
          </a:p>
          <a:p>
            <a:r>
              <a:rPr lang="bs-Latn-BA" sz="2800" dirty="0" smtClean="0">
                <a:latin typeface="Arial Narrow" panose="020B0606020202030204" pitchFamily="34" charset="0"/>
              </a:rPr>
              <a:t>U Hrvatskoj u </a:t>
            </a:r>
            <a:r>
              <a:rPr lang="bs-Latn-BA" sz="2800" dirty="0" smtClean="0">
                <a:latin typeface="Arial Narrow" panose="020B0606020202030204" pitchFamily="34" charset="0"/>
              </a:rPr>
              <a:t>2012. god. od </a:t>
            </a:r>
            <a:r>
              <a:rPr lang="bs-Latn-BA" sz="2800" dirty="0" smtClean="0">
                <a:latin typeface="Arial Narrow" panose="020B0606020202030204" pitchFamily="34" charset="0"/>
              </a:rPr>
              <a:t>ukupno utvrđenih bolesti i stanja zabilježenih u djelatnosti opće/obiteljske medicine,  </a:t>
            </a:r>
            <a:r>
              <a:rPr lang="bs-Latn-BA" sz="2800" dirty="0" smtClean="0">
                <a:latin typeface="Arial Narrow" panose="020B0606020202030204" pitchFamily="34" charset="0"/>
              </a:rPr>
              <a:t>skupina </a:t>
            </a:r>
            <a:r>
              <a:rPr lang="bs-Latn-BA" sz="2800" dirty="0" smtClean="0">
                <a:latin typeface="Arial Narrow" panose="020B0606020202030204" pitchFamily="34" charset="0"/>
              </a:rPr>
              <a:t>bolesti </a:t>
            </a:r>
            <a:r>
              <a:rPr lang="bs-Latn-BA" sz="2800" dirty="0" smtClean="0">
                <a:latin typeface="Arial Narrow" panose="020B0606020202030204" pitchFamily="34" charset="0"/>
              </a:rPr>
              <a:t>koštano-mišićnog </a:t>
            </a:r>
            <a:r>
              <a:rPr lang="bs-Latn-BA" sz="2800" dirty="0" smtClean="0">
                <a:latin typeface="Arial Narrow" panose="020B0606020202030204" pitchFamily="34" charset="0"/>
              </a:rPr>
              <a:t>sustava  i vezivnog tkiva  iznosi 10% i nalaze se na 3 mjestu  iza bolesti </a:t>
            </a:r>
            <a:r>
              <a:rPr lang="bs-Latn-BA" sz="2800" dirty="0" smtClean="0">
                <a:latin typeface="Arial Narrow" panose="020B0606020202030204" pitchFamily="34" charset="0"/>
              </a:rPr>
              <a:t>dišnoga </a:t>
            </a:r>
            <a:r>
              <a:rPr lang="bs-Latn-BA" sz="2800" dirty="0" smtClean="0">
                <a:latin typeface="Arial Narrow" panose="020B0606020202030204" pitchFamily="34" charset="0"/>
              </a:rPr>
              <a:t>sustava </a:t>
            </a:r>
            <a:r>
              <a:rPr lang="bs-Latn-BA" sz="2800" dirty="0" smtClean="0">
                <a:latin typeface="Arial Narrow" panose="020B0606020202030204" pitchFamily="34" charset="0"/>
              </a:rPr>
              <a:t>(</a:t>
            </a:r>
            <a:r>
              <a:rPr lang="bs-Latn-BA" sz="2800" dirty="0" smtClean="0">
                <a:latin typeface="Arial Narrow" panose="020B0606020202030204" pitchFamily="34" charset="0"/>
              </a:rPr>
              <a:t>17%) i bolesti srca i krvnih žila (11 %).</a:t>
            </a:r>
            <a:endParaRPr lang="en-US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28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3400" y="533400"/>
            <a:ext cx="7924800" cy="5410200"/>
          </a:xfrm>
        </p:spPr>
        <p:txBody>
          <a:bodyPr>
            <a:normAutofit fontScale="55000" lnSpcReduction="20000"/>
          </a:bodyPr>
          <a:lstStyle/>
          <a:p>
            <a:endParaRPr lang="bs-Latn-BA" sz="2800" dirty="0" smtClean="0"/>
          </a:p>
          <a:p>
            <a:endParaRPr lang="hr-HR" sz="2800" dirty="0" smtClean="0"/>
          </a:p>
          <a:p>
            <a:r>
              <a:rPr lang="bs-Latn-BA" sz="4500" dirty="0">
                <a:latin typeface="Arial Narrow" panose="020B0606020202030204" pitchFamily="34" charset="0"/>
              </a:rPr>
              <a:t>U Hercegovačko-neretvanskoj županiji podaci su još porazniji. </a:t>
            </a:r>
            <a:endParaRPr lang="bs-Latn-BA" sz="4500" dirty="0" smtClean="0">
              <a:latin typeface="Arial Narrow" panose="020B0606020202030204" pitchFamily="34" charset="0"/>
            </a:endParaRPr>
          </a:p>
          <a:p>
            <a:r>
              <a:rPr lang="hr-HR" sz="4500" dirty="0">
                <a:latin typeface="Arial Narrow" panose="020B0606020202030204" pitchFamily="34" charset="0"/>
              </a:rPr>
              <a:t>Prvi razlog bolovanja dužeg od 42 dana su upalne reumatske bolesti. </a:t>
            </a:r>
            <a:endParaRPr lang="bs-Latn-BA" sz="4500" dirty="0" smtClean="0">
              <a:latin typeface="Arial Narrow" panose="020B0606020202030204" pitchFamily="34" charset="0"/>
            </a:endParaRPr>
          </a:p>
          <a:p>
            <a:r>
              <a:rPr lang="hr-HR" sz="4500" dirty="0" smtClean="0">
                <a:latin typeface="Arial Narrow" panose="020B0606020202030204" pitchFamily="34" charset="0"/>
              </a:rPr>
              <a:t>Ako </a:t>
            </a:r>
            <a:r>
              <a:rPr lang="hr-HR" sz="4500" dirty="0">
                <a:latin typeface="Arial Narrow" panose="020B0606020202030204" pitchFamily="34" charset="0"/>
              </a:rPr>
              <a:t>uzmemo u obzir da prema fluktuaciji pacijenata na </a:t>
            </a:r>
            <a:r>
              <a:rPr lang="hr-HR" sz="4500" dirty="0" smtClean="0">
                <a:latin typeface="Arial Narrow" panose="020B0606020202030204" pitchFamily="34" charset="0"/>
              </a:rPr>
              <a:t>Odjelu </a:t>
            </a:r>
            <a:r>
              <a:rPr lang="hr-HR" sz="4500" dirty="0">
                <a:latin typeface="Arial Narrow" panose="020B0606020202030204" pitchFamily="34" charset="0"/>
              </a:rPr>
              <a:t>za imunologiju i reumatologiju, Klinike za Unutarnje bolesti, </a:t>
            </a:r>
            <a:r>
              <a:rPr lang="hr-HR" sz="4500" dirty="0" err="1">
                <a:latin typeface="Arial Narrow" panose="020B0606020202030204" pitchFamily="34" charset="0"/>
              </a:rPr>
              <a:t>SKB</a:t>
            </a:r>
            <a:r>
              <a:rPr lang="hr-HR" sz="4500" dirty="0">
                <a:latin typeface="Arial Narrow" panose="020B0606020202030204" pitchFamily="34" charset="0"/>
              </a:rPr>
              <a:t> Mostar </a:t>
            </a:r>
            <a:r>
              <a:rPr lang="hr-HR" sz="4500" dirty="0" err="1">
                <a:latin typeface="Arial Narrow" panose="020B0606020202030204" pitchFamily="34" charset="0"/>
              </a:rPr>
              <a:t>prevalencija</a:t>
            </a:r>
            <a:r>
              <a:rPr lang="hr-HR" sz="4500" dirty="0">
                <a:latin typeface="Arial Narrow" panose="020B0606020202030204" pitchFamily="34" charset="0"/>
              </a:rPr>
              <a:t> upalnih reumatskih bolesti iznosi 1-3%, od ukupnog broja stanovnika to bi značilo između 2200- 6600 oboljelih </a:t>
            </a:r>
            <a:r>
              <a:rPr lang="hr-HR" sz="4500" dirty="0" smtClean="0">
                <a:latin typeface="Arial Narrow" panose="020B0606020202030204" pitchFamily="34" charset="0"/>
              </a:rPr>
              <a:t>u </a:t>
            </a:r>
            <a:r>
              <a:rPr lang="hr-HR" sz="4500" dirty="0" err="1" smtClean="0">
                <a:latin typeface="Arial Narrow" panose="020B0606020202030204" pitchFamily="34" charset="0"/>
              </a:rPr>
              <a:t>HNŽ</a:t>
            </a:r>
            <a:r>
              <a:rPr lang="hr-HR" sz="4500" dirty="0" smtClean="0">
                <a:latin typeface="Arial Narrow" panose="020B0606020202030204" pitchFamily="34" charset="0"/>
              </a:rPr>
              <a:t>-u. </a:t>
            </a:r>
          </a:p>
          <a:p>
            <a:r>
              <a:rPr lang="hr-HR" sz="4500" dirty="0" smtClean="0">
                <a:latin typeface="Arial Narrow" panose="020B0606020202030204" pitchFamily="34" charset="0"/>
              </a:rPr>
              <a:t>* Ne </a:t>
            </a:r>
            <a:r>
              <a:rPr lang="hr-HR" sz="4500" dirty="0">
                <a:latin typeface="Arial Narrow" panose="020B0606020202030204" pitchFamily="34" charset="0"/>
              </a:rPr>
              <a:t>postoje zvanični podaci i registri </a:t>
            </a:r>
            <a:r>
              <a:rPr lang="hr-HR" sz="4500" dirty="0" smtClean="0">
                <a:latin typeface="Arial Narrow" panose="020B0606020202030204" pitchFamily="34" charset="0"/>
              </a:rPr>
              <a:t>oboljelih; i tu smo zakinuti za stvarnu statistiku.</a:t>
            </a:r>
          </a:p>
          <a:p>
            <a:r>
              <a:rPr lang="hr-HR" sz="4500" dirty="0" smtClean="0">
                <a:latin typeface="Arial Narrow" panose="020B0606020202030204" pitchFamily="34" charset="0"/>
              </a:rPr>
              <a:t>Inače na Odjel dolaze bolesnici iz </a:t>
            </a:r>
            <a:r>
              <a:rPr lang="hr-HR" sz="4500" dirty="0">
                <a:latin typeface="Arial Narrow" panose="020B0606020202030204" pitchFamily="34" charset="0"/>
              </a:rPr>
              <a:t>3 županije (</a:t>
            </a:r>
            <a:r>
              <a:rPr lang="hr-HR" sz="4500" dirty="0" err="1">
                <a:latin typeface="Arial Narrow" panose="020B0606020202030204" pitchFamily="34" charset="0"/>
              </a:rPr>
              <a:t>HNŽ</a:t>
            </a:r>
            <a:r>
              <a:rPr lang="hr-HR" sz="4500" dirty="0">
                <a:latin typeface="Arial Narrow" panose="020B0606020202030204" pitchFamily="34" charset="0"/>
              </a:rPr>
              <a:t>, </a:t>
            </a:r>
            <a:r>
              <a:rPr lang="hr-HR" sz="4500" dirty="0" err="1">
                <a:latin typeface="Arial Narrow" panose="020B0606020202030204" pitchFamily="34" charset="0"/>
              </a:rPr>
              <a:t>ZHŽ</a:t>
            </a:r>
            <a:r>
              <a:rPr lang="hr-HR" sz="4500" dirty="0">
                <a:latin typeface="Arial Narrow" panose="020B0606020202030204" pitchFamily="34" charset="0"/>
              </a:rPr>
              <a:t>, </a:t>
            </a:r>
            <a:r>
              <a:rPr lang="hr-HR" sz="4500" dirty="0" err="1">
                <a:latin typeface="Arial Narrow" panose="020B0606020202030204" pitchFamily="34" charset="0"/>
              </a:rPr>
              <a:t>SBK</a:t>
            </a:r>
            <a:r>
              <a:rPr lang="hr-HR" sz="4500" dirty="0">
                <a:latin typeface="Arial Narrow" panose="020B0606020202030204" pitchFamily="34" charset="0"/>
              </a:rPr>
              <a:t>) što iznosi oko cca 500.000 ljudi.</a:t>
            </a:r>
            <a:endParaRPr lang="bs-Latn-BA" sz="4500" dirty="0" smtClean="0">
              <a:latin typeface="Arial Narrow" panose="020B0606020202030204" pitchFamily="34" charset="0"/>
            </a:endParaRPr>
          </a:p>
          <a:p>
            <a:endParaRPr lang="bs-Latn-BA" sz="2800" dirty="0" smtClean="0"/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55685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7696200" cy="5105400"/>
          </a:xfrm>
        </p:spPr>
        <p:txBody>
          <a:bodyPr>
            <a:noAutofit/>
          </a:bodyPr>
          <a:lstStyle/>
          <a:p>
            <a:r>
              <a:rPr lang="bs-Latn-BA" sz="2800" dirty="0" smtClean="0">
                <a:latin typeface="Arial Narrow" panose="020B0606020202030204" pitchFamily="34" charset="0"/>
              </a:rPr>
              <a:t>Navedeni broj pacijenata oboljelih od upalnih reumatskih bolesti u HN županiji </a:t>
            </a:r>
            <a:r>
              <a:rPr lang="bs-Latn-BA" sz="2800" dirty="0" smtClean="0">
                <a:latin typeface="Arial Narrow" panose="020B0606020202030204" pitchFamily="34" charset="0"/>
              </a:rPr>
              <a:t>(cca </a:t>
            </a:r>
            <a:r>
              <a:rPr lang="bs-Latn-BA" sz="2800" dirty="0" smtClean="0">
                <a:latin typeface="Arial Narrow" panose="020B0606020202030204" pitchFamily="34" charset="0"/>
              </a:rPr>
              <a:t>2200-6600) je u nadležnosti samo dva liječnika, subspecijalista imunologije unatrag godinu i pol dana. </a:t>
            </a:r>
          </a:p>
          <a:p>
            <a:r>
              <a:rPr lang="bs-Latn-BA" sz="2800" dirty="0" smtClean="0">
                <a:latin typeface="Arial Narrow" panose="020B0606020202030204" pitchFamily="34" charset="0"/>
              </a:rPr>
              <a:t>Predhodnih 5,5 godina – samo jedan liječnik, subspecijalist imunologije.</a:t>
            </a:r>
          </a:p>
          <a:p>
            <a:r>
              <a:rPr lang="bs-Latn-BA" sz="2800" dirty="0" smtClean="0">
                <a:latin typeface="Arial Narrow" panose="020B0606020202030204" pitchFamily="34" charset="0"/>
              </a:rPr>
              <a:t>Veliki pritisak i liste čekanja </a:t>
            </a:r>
            <a:r>
              <a:rPr lang="bs-Latn-BA" sz="2800" dirty="0" smtClean="0">
                <a:latin typeface="Arial Narrow" panose="020B0606020202030204" pitchFamily="34" charset="0"/>
              </a:rPr>
              <a:t>(zbog </a:t>
            </a:r>
            <a:r>
              <a:rPr lang="bs-Latn-BA" sz="2800" dirty="0" smtClean="0">
                <a:latin typeface="Arial Narrow" panose="020B0606020202030204" pitchFamily="34" charset="0"/>
              </a:rPr>
              <a:t>dugih lista čekanja morali smo se očitovati ravnateljstvu bolnice kako bi se bolnica očitovala fondu zdravstvenog osiguranja </a:t>
            </a:r>
            <a:r>
              <a:rPr lang="bs-Latn-BA" sz="2800" dirty="0" smtClean="0">
                <a:latin typeface="Arial Narrow" panose="020B0606020202030204" pitchFamily="34" charset="0"/>
              </a:rPr>
              <a:t>HNŽ).</a:t>
            </a:r>
            <a:endParaRPr lang="bs-Latn-BA" sz="2800" dirty="0" smtClean="0">
              <a:latin typeface="Arial Narrow" panose="020B060602020203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60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09600"/>
            <a:ext cx="7543800" cy="5410200"/>
          </a:xfrm>
        </p:spPr>
        <p:txBody>
          <a:bodyPr>
            <a:normAutofit fontScale="92500" lnSpcReduction="10000"/>
          </a:bodyPr>
          <a:lstStyle/>
          <a:p>
            <a:r>
              <a:rPr lang="bs-Latn-BA" sz="2800" dirty="0" smtClean="0">
                <a:latin typeface="Arial Narrow" panose="020B0606020202030204" pitchFamily="34" charset="0"/>
              </a:rPr>
              <a:t>Koliko liječnik obiteljske prakse može imati maksimalni broj pacijenata u svojoj nadležnosti</a:t>
            </a:r>
            <a:r>
              <a:rPr lang="bs-Latn-BA" sz="2800" dirty="0" smtClean="0">
                <a:latin typeface="Arial Narrow" panose="020B0606020202030204" pitchFamily="34" charset="0"/>
              </a:rPr>
              <a:t>? </a:t>
            </a:r>
            <a:r>
              <a:rPr lang="bs-Latn-BA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2000!</a:t>
            </a:r>
            <a:r>
              <a:rPr lang="bs-Latn-BA" sz="2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bs-Latn-BA" sz="2800" dirty="0" smtClean="0">
                <a:latin typeface="Arial Narrow" panose="020B0606020202030204" pitchFamily="34" charset="0"/>
              </a:rPr>
              <a:t>Na svakog imunologa dolazi cca 250.000 stanovnika (u Hrvatskoj se na Rebru pregled imunologa čeka 9 mjeseci, u Splitu 8 mjeseci, u Sarajevu 7 mjeseci a kod nas 3-4 mjeseca.</a:t>
            </a:r>
            <a:endParaRPr lang="bs-Latn-BA" sz="2800" dirty="0" smtClean="0">
              <a:latin typeface="Arial Narrow" panose="020B0606020202030204" pitchFamily="34" charset="0"/>
            </a:endParaRPr>
          </a:p>
          <a:p>
            <a:r>
              <a:rPr lang="bs-Latn-BA" sz="2800" dirty="0" smtClean="0">
                <a:latin typeface="Arial Narrow" panose="020B0606020202030204" pitchFamily="34" charset="0"/>
              </a:rPr>
              <a:t>Što se tiče bolničkih uvjeta, imamo stalni pritisak pacijenata s težim oblikom upalnih reumatskih bolesti za hospitalizacijom a kapacitet odjela za imunologiju i reumatologiju je 9 bolesničkih kreveta</a:t>
            </a:r>
            <a:r>
              <a:rPr lang="bs-Latn-BA" sz="2800" dirty="0" smtClean="0">
                <a:latin typeface="Arial Narrow" panose="020B0606020202030204" pitchFamily="34" charset="0"/>
              </a:rPr>
              <a:t>! To je premalo s obzirom na velike potrebe.</a:t>
            </a:r>
          </a:p>
          <a:p>
            <a:r>
              <a:rPr lang="bs-Latn-BA" sz="2800" dirty="0" smtClean="0">
                <a:latin typeface="Arial Narrow" panose="020B0606020202030204" pitchFamily="34" charset="0"/>
              </a:rPr>
              <a:t>S obzirom </a:t>
            </a:r>
            <a:r>
              <a:rPr lang="bs-Latn-BA" sz="2800" dirty="0">
                <a:latin typeface="Arial Narrow" panose="020B0606020202030204" pitchFamily="34" charset="0"/>
              </a:rPr>
              <a:t>da su bolesnici s upalnim reumatskim bolestima kompleksni bolesnici, zahtjevaju opsežnu dijagnostičku </a:t>
            </a:r>
            <a:r>
              <a:rPr lang="bs-Latn-BA" sz="2800" dirty="0" smtClean="0">
                <a:latin typeface="Arial Narrow" panose="020B0606020202030204" pitchFamily="34" charset="0"/>
              </a:rPr>
              <a:t>obradu (laboratorijska </a:t>
            </a:r>
            <a:r>
              <a:rPr lang="bs-Latn-BA" sz="2800" dirty="0">
                <a:latin typeface="Arial Narrow" panose="020B0606020202030204" pitchFamily="34" charset="0"/>
              </a:rPr>
              <a:t>i radiološka obrada i multidisciplinarni pristup).</a:t>
            </a:r>
            <a:endParaRPr lang="en-US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11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697867" cy="5291670"/>
          </a:xfrm>
        </p:spPr>
        <p:txBody>
          <a:bodyPr>
            <a:normAutofit fontScale="85000" lnSpcReduction="10000"/>
          </a:bodyPr>
          <a:lstStyle/>
          <a:p>
            <a:endParaRPr lang="bs-Latn-BA" dirty="0" smtClean="0"/>
          </a:p>
          <a:p>
            <a:r>
              <a:rPr lang="bs-Latn-BA" sz="3300" dirty="0" smtClean="0">
                <a:latin typeface="Arial Narrow" panose="020B0606020202030204" pitchFamily="34" charset="0"/>
              </a:rPr>
              <a:t>Nažalost, 40% vremena u godini nas ne prati laboratorijska dijagnostika </a:t>
            </a:r>
            <a:r>
              <a:rPr lang="bs-Latn-BA" sz="3300" dirty="0" smtClean="0">
                <a:latin typeface="Arial Narrow" panose="020B0606020202030204" pitchFamily="34" charset="0"/>
              </a:rPr>
              <a:t>(zbog </a:t>
            </a:r>
            <a:r>
              <a:rPr lang="bs-Latn-BA" sz="3300" dirty="0" smtClean="0">
                <a:latin typeface="Arial Narrow" panose="020B0606020202030204" pitchFamily="34" charset="0"/>
              </a:rPr>
              <a:t>navodne skupoće </a:t>
            </a:r>
            <a:r>
              <a:rPr lang="bs-Latn-BA" sz="3300" dirty="0" smtClean="0">
                <a:latin typeface="Arial Narrow" panose="020B0606020202030204" pitchFamily="34" charset="0"/>
              </a:rPr>
              <a:t>reagensa </a:t>
            </a:r>
            <a:r>
              <a:rPr lang="bs-Latn-BA" sz="3300" dirty="0" smtClean="0">
                <a:latin typeface="Arial Narrow" panose="020B0606020202030204" pitchFamily="34" charset="0"/>
              </a:rPr>
              <a:t>i zastoja u nabavci </a:t>
            </a:r>
            <a:r>
              <a:rPr lang="bs-Latn-BA" sz="3300" dirty="0" smtClean="0">
                <a:latin typeface="Arial Narrow" panose="020B0606020202030204" pitchFamily="34" charset="0"/>
              </a:rPr>
              <a:t>istih – u privatnim laboratorijima kompletne imunološke pretrage koštaju 250,00 KM). </a:t>
            </a:r>
          </a:p>
          <a:p>
            <a:r>
              <a:rPr lang="bs-Latn-BA" sz="3300" dirty="0" smtClean="0">
                <a:latin typeface="Arial Narrow" panose="020B0606020202030204" pitchFamily="34" charset="0"/>
              </a:rPr>
              <a:t>Što se tiče terapije, osim </a:t>
            </a:r>
            <a:r>
              <a:rPr lang="bs-Latn-BA" sz="3300" dirty="0">
                <a:latin typeface="Arial Narrow" panose="020B0606020202030204" pitchFamily="34" charset="0"/>
              </a:rPr>
              <a:t>steroidne terapije, niti jedan drugi </a:t>
            </a:r>
            <a:r>
              <a:rPr lang="bs-Latn-BA" sz="3300" dirty="0" smtClean="0">
                <a:latin typeface="Arial Narrow" panose="020B0606020202030204" pitchFamily="34" charset="0"/>
              </a:rPr>
              <a:t>lijek (DMARD </a:t>
            </a:r>
            <a:r>
              <a:rPr lang="bs-Latn-BA" sz="3300" dirty="0">
                <a:latin typeface="Arial Narrow" panose="020B0606020202030204" pitchFamily="34" charset="0"/>
              </a:rPr>
              <a:t>– </a:t>
            </a:r>
            <a:r>
              <a:rPr lang="en-US" sz="3300" dirty="0">
                <a:latin typeface="Arial Narrow" panose="020B0606020202030204" pitchFamily="34" charset="0"/>
              </a:rPr>
              <a:t>disease-modifying </a:t>
            </a:r>
            <a:r>
              <a:rPr lang="en-US" sz="3300" dirty="0" err="1">
                <a:latin typeface="Arial Narrow" panose="020B0606020202030204" pitchFamily="34" charset="0"/>
              </a:rPr>
              <a:t>antirheumatic</a:t>
            </a:r>
            <a:r>
              <a:rPr lang="en-US" sz="3300" dirty="0">
                <a:latin typeface="Arial Narrow" panose="020B0606020202030204" pitchFamily="34" charset="0"/>
              </a:rPr>
              <a:t> drug</a:t>
            </a:r>
            <a:r>
              <a:rPr lang="bs-Latn-BA" sz="3300" dirty="0">
                <a:latin typeface="Arial Narrow" panose="020B0606020202030204" pitchFamily="34" charset="0"/>
              </a:rPr>
              <a:t>) nije na </a:t>
            </a:r>
            <a:r>
              <a:rPr lang="bs-Latn-BA" sz="3300" dirty="0" smtClean="0">
                <a:latin typeface="Arial Narrow" panose="020B0606020202030204" pitchFamily="34" charset="0"/>
              </a:rPr>
              <a:t>bolničkoj </a:t>
            </a:r>
            <a:r>
              <a:rPr lang="bs-Latn-BA" sz="3300" dirty="0">
                <a:latin typeface="Arial Narrow" panose="020B0606020202030204" pitchFamily="34" charset="0"/>
              </a:rPr>
              <a:t>listi niti na Listi zdravstvenog osiguranja HNŽ </a:t>
            </a:r>
            <a:r>
              <a:rPr lang="bs-Latn-BA" sz="3300" dirty="0" smtClean="0">
                <a:latin typeface="Arial Narrow" panose="020B0606020202030204" pitchFamily="34" charset="0"/>
              </a:rPr>
              <a:t>(jedini </a:t>
            </a:r>
            <a:r>
              <a:rPr lang="bs-Latn-BA" sz="3300" dirty="0">
                <a:latin typeface="Arial Narrow" panose="020B0606020202030204" pitchFamily="34" charset="0"/>
              </a:rPr>
              <a:t>lijek na </a:t>
            </a:r>
            <a:r>
              <a:rPr lang="bs-Latn-BA" sz="3300" dirty="0" smtClean="0">
                <a:latin typeface="Arial Narrow" panose="020B0606020202030204" pitchFamily="34" charset="0"/>
              </a:rPr>
              <a:t>spomenutoj </a:t>
            </a:r>
            <a:r>
              <a:rPr lang="bs-Latn-BA" sz="3300" dirty="0">
                <a:latin typeface="Arial Narrow" panose="020B0606020202030204" pitchFamily="34" charset="0"/>
              </a:rPr>
              <a:t>Listi je sulafasalazin</a:t>
            </a:r>
            <a:r>
              <a:rPr lang="bs-Latn-BA" sz="3300" dirty="0" smtClean="0">
                <a:latin typeface="Arial Narrow" panose="020B0606020202030204" pitchFamily="34" charset="0"/>
              </a:rPr>
              <a:t>). U tablicama koje slijede vidi se da HNŽ ima najsiromašniju listu kada je u pitanju DMARD terapija, od svih županija.</a:t>
            </a:r>
            <a:endParaRPr lang="bs-Latn-BA" sz="33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96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3400" y="533400"/>
            <a:ext cx="8001000" cy="5486400"/>
          </a:xfrm>
        </p:spPr>
        <p:txBody>
          <a:bodyPr/>
          <a:lstStyle/>
          <a:p>
            <a:r>
              <a:rPr lang="bs-Latn-BA" sz="2800" dirty="0" smtClean="0">
                <a:latin typeface="Arial Narrow" panose="020B0606020202030204" pitchFamily="34" charset="0"/>
              </a:rPr>
              <a:t>Inače, troškovi mjesečne </a:t>
            </a:r>
            <a:r>
              <a:rPr lang="bs-Latn-BA" sz="2800" dirty="0">
                <a:latin typeface="Arial Narrow" panose="020B0606020202030204" pitchFamily="34" charset="0"/>
              </a:rPr>
              <a:t>terapije bolesnika s umjerenim RA iznose cca 250,00  KM; a prosjek bh. primanja je </a:t>
            </a:r>
            <a:r>
              <a:rPr lang="bs-Latn-BA" sz="2800" dirty="0" smtClean="0">
                <a:latin typeface="Arial Narrow" panose="020B0606020202030204" pitchFamily="34" charset="0"/>
              </a:rPr>
              <a:t>820,00 </a:t>
            </a:r>
            <a:r>
              <a:rPr lang="bs-Latn-BA" sz="2800" dirty="0">
                <a:latin typeface="Arial Narrow" panose="020B0606020202030204" pitchFamily="34" charset="0"/>
              </a:rPr>
              <a:t>KM.</a:t>
            </a:r>
          </a:p>
          <a:p>
            <a:r>
              <a:rPr lang="bs-Latn-BA" sz="2800" dirty="0">
                <a:latin typeface="Arial Narrow" panose="020B0606020202030204" pitchFamily="34" charset="0"/>
              </a:rPr>
              <a:t>Slijedi prikaz DMARD lijekova u ostalim županijama, u kojima se vidi da </a:t>
            </a:r>
            <a:r>
              <a:rPr lang="bs-Latn-BA" sz="2800" dirty="0" smtClean="0">
                <a:latin typeface="Arial Narrow" panose="020B0606020202030204" pitchFamily="34" charset="0"/>
              </a:rPr>
              <a:t>HNŽ ima najsiromašniju </a:t>
            </a:r>
            <a:r>
              <a:rPr lang="bs-Latn-BA" sz="2800" dirty="0">
                <a:latin typeface="Arial Narrow" panose="020B0606020202030204" pitchFamily="34" charset="0"/>
              </a:rPr>
              <a:t>listu.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701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ječak">
  <a:themeElements>
    <a:clrScheme name="Isječak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161</TotalTime>
  <Words>1213</Words>
  <Application>Microsoft Office PowerPoint</Application>
  <PresentationFormat>Prikaz na zaslonu (4:3)</PresentationFormat>
  <Paragraphs>263</Paragraphs>
  <Slides>23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28" baseType="lpstr">
      <vt:lpstr>Arial</vt:lpstr>
      <vt:lpstr>Arial Narrow</vt:lpstr>
      <vt:lpstr>Century Gothic</vt:lpstr>
      <vt:lpstr>Wingdings 3</vt:lpstr>
      <vt:lpstr>Isječak</vt:lpstr>
      <vt:lpstr>ZAŠTO SU DISKRIMINIRANI PACIJENTI S UPALNIM REUMATSKIM BOLESTIMA?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Zapadno-hercegovačka županija</vt:lpstr>
      <vt:lpstr>UNSKO-SANSKI KANTON</vt:lpstr>
      <vt:lpstr>SREDNJO-BOSANSKI KANTON</vt:lpstr>
      <vt:lpstr>ZENIČKO-DOBOJSKI KANTON</vt:lpstr>
      <vt:lpstr>POSAVSKA ŽUPANIJA</vt:lpstr>
      <vt:lpstr>HERCEG-BOSANSKA ŽUPANIJA</vt:lpstr>
      <vt:lpstr>TUZLANSKI KANTON</vt:lpstr>
      <vt:lpstr>HERCEGOVAčKO–NERETVANSKA ŽUPANIJA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ZAŠTO SU DISKRIMINIRANI PACIJENTI S UPALNIM REUMATSKIM BOLESTIMA?</dc:title>
  <dc:creator>Cardakovic, Naida</dc:creator>
  <cp:lastModifiedBy>Korisnik</cp:lastModifiedBy>
  <cp:revision>32</cp:revision>
  <dcterms:created xsi:type="dcterms:W3CDTF">2006-08-16T00:00:00Z</dcterms:created>
  <dcterms:modified xsi:type="dcterms:W3CDTF">2016-12-15T21:42:01Z</dcterms:modified>
</cp:coreProperties>
</file>