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81" r:id="rId6"/>
    <p:sldId id="262" r:id="rId7"/>
    <p:sldId id="263" r:id="rId8"/>
    <p:sldId id="264" r:id="rId9"/>
    <p:sldId id="265" r:id="rId10"/>
    <p:sldId id="285" r:id="rId11"/>
    <p:sldId id="286" r:id="rId12"/>
    <p:sldId id="275" r:id="rId13"/>
    <p:sldId id="271" r:id="rId14"/>
    <p:sldId id="272" r:id="rId15"/>
    <p:sldId id="273" r:id="rId16"/>
    <p:sldId id="276" r:id="rId17"/>
    <p:sldId id="277" r:id="rId18"/>
    <p:sldId id="278" r:id="rId19"/>
    <p:sldId id="279" r:id="rId20"/>
    <p:sldId id="280" r:id="rId21"/>
    <p:sldId id="287" r:id="rId22"/>
    <p:sldId id="288" r:id="rId23"/>
    <p:sldId id="282" r:id="rId24"/>
    <p:sldId id="294" r:id="rId25"/>
    <p:sldId id="301" r:id="rId26"/>
    <p:sldId id="302" r:id="rId27"/>
    <p:sldId id="303" r:id="rId28"/>
    <p:sldId id="297" r:id="rId29"/>
    <p:sldId id="295" r:id="rId30"/>
    <p:sldId id="296" r:id="rId31"/>
    <p:sldId id="284" r:id="rId32"/>
    <p:sldId id="290" r:id="rId33"/>
    <p:sldId id="291" r:id="rId34"/>
    <p:sldId id="298" r:id="rId35"/>
    <p:sldId id="299" r:id="rId36"/>
    <p:sldId id="289" r:id="rId37"/>
    <p:sldId id="300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68C894-CF45-43D0-A439-FD0DEAB72873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E4E7C09-B76E-4205-B03B-DDFCFD5A7D56}">
      <dgm:prSet phldrT="[Text]"/>
      <dgm:spPr/>
      <dgm:t>
        <a:bodyPr/>
        <a:lstStyle/>
        <a:p>
          <a:r>
            <a:rPr lang="hr-HR" dirty="0" smtClean="0"/>
            <a:t>ZAVOD ZA ZDRAVSTVENO OSIGURANJE</a:t>
          </a:r>
        </a:p>
        <a:p>
          <a:r>
            <a:rPr lang="hr-HR" dirty="0" smtClean="0"/>
            <a:t>HERCEGBOSANSKE ŽUPANIJE </a:t>
          </a:r>
          <a:endParaRPr lang="hr-HR" dirty="0"/>
        </a:p>
      </dgm:t>
    </dgm:pt>
    <dgm:pt modelId="{EEF84860-51E2-4322-8609-771C3FF136DA}" type="parTrans" cxnId="{1D36E34C-20E1-48F2-B366-3C06EA54116D}">
      <dgm:prSet/>
      <dgm:spPr/>
      <dgm:t>
        <a:bodyPr/>
        <a:lstStyle/>
        <a:p>
          <a:endParaRPr lang="hr-HR"/>
        </a:p>
      </dgm:t>
    </dgm:pt>
    <dgm:pt modelId="{EA13A4CB-9465-48A2-BC31-7A437F079DB3}" type="sibTrans" cxnId="{1D36E34C-20E1-48F2-B366-3C06EA54116D}">
      <dgm:prSet/>
      <dgm:spPr/>
      <dgm:t>
        <a:bodyPr/>
        <a:lstStyle/>
        <a:p>
          <a:endParaRPr lang="hr-HR"/>
        </a:p>
      </dgm:t>
    </dgm:pt>
    <dgm:pt modelId="{78F6E2A9-20E4-4A47-A0EA-BEC493B61E19}" type="pres">
      <dgm:prSet presAssocID="{6068C894-CF45-43D0-A439-FD0DEAB7287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CA47C4-D845-49E2-A338-90FDBF151C42}" type="pres">
      <dgm:prSet presAssocID="{9E4E7C09-B76E-4205-B03B-DDFCFD5A7D56}" presName="comp" presStyleCnt="0"/>
      <dgm:spPr/>
    </dgm:pt>
    <dgm:pt modelId="{8FA397D6-3D14-4BE0-8480-7FE2B827B3E1}" type="pres">
      <dgm:prSet presAssocID="{9E4E7C09-B76E-4205-B03B-DDFCFD5A7D56}" presName="box" presStyleLbl="node1" presStyleIdx="0" presStyleCnt="1" custLinFactNeighborX="23006" custLinFactNeighborY="56168"/>
      <dgm:spPr/>
      <dgm:t>
        <a:bodyPr/>
        <a:lstStyle/>
        <a:p>
          <a:endParaRPr lang="hr-HR"/>
        </a:p>
      </dgm:t>
    </dgm:pt>
    <dgm:pt modelId="{99BEB46F-8904-4B7C-A243-23ABC442F542}" type="pres">
      <dgm:prSet presAssocID="{9E4E7C09-B76E-4205-B03B-DDFCFD5A7D56}" presName="img" presStyleLbl="fgImgPlace1" presStyleIdx="0" presStyleCnt="1" custFlipVert="1" custFlipHor="1" custScaleX="12297" custScaleY="15602" custLinFactNeighborX="3462" custLinFactNeighborY="-2776"/>
      <dgm:spPr/>
    </dgm:pt>
    <dgm:pt modelId="{587B03F1-5A89-45CA-B010-1F60DAA33888}" type="pres">
      <dgm:prSet presAssocID="{9E4E7C09-B76E-4205-B03B-DDFCFD5A7D56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34D9239-946D-42F1-820C-E9E2574CD3A7}" type="presOf" srcId="{9E4E7C09-B76E-4205-B03B-DDFCFD5A7D56}" destId="{587B03F1-5A89-45CA-B010-1F60DAA33888}" srcOrd="1" destOrd="0" presId="urn:microsoft.com/office/officeart/2005/8/layout/vList4#1"/>
    <dgm:cxn modelId="{1D36E34C-20E1-48F2-B366-3C06EA54116D}" srcId="{6068C894-CF45-43D0-A439-FD0DEAB72873}" destId="{9E4E7C09-B76E-4205-B03B-DDFCFD5A7D56}" srcOrd="0" destOrd="0" parTransId="{EEF84860-51E2-4322-8609-771C3FF136DA}" sibTransId="{EA13A4CB-9465-48A2-BC31-7A437F079DB3}"/>
    <dgm:cxn modelId="{05B22C3D-0340-4065-A0AE-56E0B0C25260}" type="presOf" srcId="{6068C894-CF45-43D0-A439-FD0DEAB72873}" destId="{78F6E2A9-20E4-4A47-A0EA-BEC493B61E19}" srcOrd="0" destOrd="0" presId="urn:microsoft.com/office/officeart/2005/8/layout/vList4#1"/>
    <dgm:cxn modelId="{D85FE27C-AC24-4758-A935-64215B83CE30}" type="presOf" srcId="{9E4E7C09-B76E-4205-B03B-DDFCFD5A7D56}" destId="{8FA397D6-3D14-4BE0-8480-7FE2B827B3E1}" srcOrd="0" destOrd="0" presId="urn:microsoft.com/office/officeart/2005/8/layout/vList4#1"/>
    <dgm:cxn modelId="{51E2CB79-7661-4101-A845-BAE9CF38CF4C}" type="presParOf" srcId="{78F6E2A9-20E4-4A47-A0EA-BEC493B61E19}" destId="{66CA47C4-D845-49E2-A338-90FDBF151C42}" srcOrd="0" destOrd="0" presId="urn:microsoft.com/office/officeart/2005/8/layout/vList4#1"/>
    <dgm:cxn modelId="{D0394FD7-0D6D-4707-BCB2-8C6558A1FE05}" type="presParOf" srcId="{66CA47C4-D845-49E2-A338-90FDBF151C42}" destId="{8FA397D6-3D14-4BE0-8480-7FE2B827B3E1}" srcOrd="0" destOrd="0" presId="urn:microsoft.com/office/officeart/2005/8/layout/vList4#1"/>
    <dgm:cxn modelId="{D90FB8E6-9E7D-4583-A75A-3F85BF3D47BF}" type="presParOf" srcId="{66CA47C4-D845-49E2-A338-90FDBF151C42}" destId="{99BEB46F-8904-4B7C-A243-23ABC442F542}" srcOrd="1" destOrd="0" presId="urn:microsoft.com/office/officeart/2005/8/layout/vList4#1"/>
    <dgm:cxn modelId="{14CF907F-3430-4779-A64C-9598F021F9BD}" type="presParOf" srcId="{66CA47C4-D845-49E2-A338-90FDBF151C42}" destId="{587B03F1-5A89-45CA-B010-1F60DAA3388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A91EE4-3150-2247-A357-245D963B2507}" type="doc">
      <dgm:prSet loTypeId="urn:microsoft.com/office/officeart/2005/8/layout/vList5" loCatId="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8EDD554-57CE-534F-A186-A04CC9387B1B}">
      <dgm:prSet phldrT="[Text]"/>
      <dgm:spPr/>
      <dgm:t>
        <a:bodyPr/>
        <a:lstStyle/>
        <a:p>
          <a:r>
            <a:rPr lang="ta-IN" dirty="0" smtClean="0"/>
            <a:t>ZZOHNŽ</a:t>
          </a:r>
          <a:endParaRPr lang="en-US" dirty="0"/>
        </a:p>
      </dgm:t>
    </dgm:pt>
    <dgm:pt modelId="{3DB6318A-3A23-0145-927D-87EA1B692017}" type="parTrans" cxnId="{1D1523DE-B345-2C4C-92CA-AA2A3B5C12FE}">
      <dgm:prSet/>
      <dgm:spPr/>
      <dgm:t>
        <a:bodyPr/>
        <a:lstStyle/>
        <a:p>
          <a:endParaRPr lang="en-US"/>
        </a:p>
      </dgm:t>
    </dgm:pt>
    <dgm:pt modelId="{9FDB3561-C2BA-D549-85A3-2BF96A0A02A9}" type="sibTrans" cxnId="{1D1523DE-B345-2C4C-92CA-AA2A3B5C12FE}">
      <dgm:prSet/>
      <dgm:spPr/>
      <dgm:t>
        <a:bodyPr/>
        <a:lstStyle/>
        <a:p>
          <a:endParaRPr lang="en-US"/>
        </a:p>
      </dgm:t>
    </dgm:pt>
    <dgm:pt modelId="{B2530DE2-FE49-5E45-8B5D-5DE48E54C736}">
      <dgm:prSet phldrT="[Text]"/>
      <dgm:spPr/>
      <dgm:t>
        <a:bodyPr/>
        <a:lstStyle/>
        <a:p>
          <a:r>
            <a:rPr lang="ta-IN" dirty="0" smtClean="0"/>
            <a:t>62,165,404.92</a:t>
          </a:r>
          <a:endParaRPr lang="en-US" dirty="0"/>
        </a:p>
      </dgm:t>
    </dgm:pt>
    <dgm:pt modelId="{4DB9378C-D475-F642-A116-06A5723B5987}" type="parTrans" cxnId="{62E8CF17-5F35-A541-A5EC-E7A7C3F9386A}">
      <dgm:prSet/>
      <dgm:spPr/>
      <dgm:t>
        <a:bodyPr/>
        <a:lstStyle/>
        <a:p>
          <a:endParaRPr lang="en-US"/>
        </a:p>
      </dgm:t>
    </dgm:pt>
    <dgm:pt modelId="{5A5A922D-E1CF-B042-ABE9-5374B58CBB40}" type="sibTrans" cxnId="{62E8CF17-5F35-A541-A5EC-E7A7C3F9386A}">
      <dgm:prSet/>
      <dgm:spPr/>
      <dgm:t>
        <a:bodyPr/>
        <a:lstStyle/>
        <a:p>
          <a:endParaRPr lang="en-US"/>
        </a:p>
      </dgm:t>
    </dgm:pt>
    <dgm:pt modelId="{EB3DE916-79A8-3B4C-B8DE-A10F4C3ED2A2}">
      <dgm:prSet phldrT="[Text]"/>
      <dgm:spPr/>
      <dgm:t>
        <a:bodyPr/>
        <a:lstStyle/>
        <a:p>
          <a:r>
            <a:rPr lang="ta-IN" dirty="0" smtClean="0"/>
            <a:t>45,137,100.86</a:t>
          </a:r>
          <a:endParaRPr lang="en-US" dirty="0"/>
        </a:p>
      </dgm:t>
    </dgm:pt>
    <dgm:pt modelId="{970468B2-F46B-C341-B3B5-56DB25305BF4}" type="parTrans" cxnId="{1FE18069-DF60-9649-89C8-AF35265934F5}">
      <dgm:prSet/>
      <dgm:spPr/>
      <dgm:t>
        <a:bodyPr/>
        <a:lstStyle/>
        <a:p>
          <a:endParaRPr lang="en-US"/>
        </a:p>
      </dgm:t>
    </dgm:pt>
    <dgm:pt modelId="{E1160EC2-6A70-EF45-A496-5F43D051C079}" type="sibTrans" cxnId="{1FE18069-DF60-9649-89C8-AF35265934F5}">
      <dgm:prSet/>
      <dgm:spPr/>
      <dgm:t>
        <a:bodyPr/>
        <a:lstStyle/>
        <a:p>
          <a:endParaRPr lang="en-US"/>
        </a:p>
      </dgm:t>
    </dgm:pt>
    <dgm:pt modelId="{44A0E47D-CE99-0D4B-ADB6-11D616EE0C24}">
      <dgm:prSet phldrT="[Text]"/>
      <dgm:spPr/>
      <dgm:t>
        <a:bodyPr/>
        <a:lstStyle/>
        <a:p>
          <a:r>
            <a:rPr lang="ta-IN" dirty="0" smtClean="0"/>
            <a:t>ZZOZHŽ</a:t>
          </a:r>
          <a:endParaRPr lang="en-US" dirty="0"/>
        </a:p>
      </dgm:t>
    </dgm:pt>
    <dgm:pt modelId="{2F93D84F-0F03-604F-A5EB-AC05A970884B}" type="parTrans" cxnId="{239F2046-7732-A549-A47C-4E53CCFFF492}">
      <dgm:prSet/>
      <dgm:spPr/>
      <dgm:t>
        <a:bodyPr/>
        <a:lstStyle/>
        <a:p>
          <a:endParaRPr lang="en-US"/>
        </a:p>
      </dgm:t>
    </dgm:pt>
    <dgm:pt modelId="{979388B0-4A3B-1643-838A-6670C87A4E78}" type="sibTrans" cxnId="{239F2046-7732-A549-A47C-4E53CCFFF492}">
      <dgm:prSet/>
      <dgm:spPr/>
      <dgm:t>
        <a:bodyPr/>
        <a:lstStyle/>
        <a:p>
          <a:endParaRPr lang="en-US"/>
        </a:p>
      </dgm:t>
    </dgm:pt>
    <dgm:pt modelId="{40977DB6-42DF-2748-8D76-4FAC74878E73}">
      <dgm:prSet phldrT="[Text]"/>
      <dgm:spPr/>
      <dgm:t>
        <a:bodyPr/>
        <a:lstStyle/>
        <a:p>
          <a:r>
            <a:rPr lang="ta-IN" dirty="0" smtClean="0"/>
            <a:t>27,542,145.31</a:t>
          </a:r>
          <a:endParaRPr lang="en-US" dirty="0"/>
        </a:p>
      </dgm:t>
    </dgm:pt>
    <dgm:pt modelId="{FD1A748C-FC80-E546-8618-DF96242F9354}" type="parTrans" cxnId="{D8CCCDF1-62C1-064B-B893-70167F463253}">
      <dgm:prSet/>
      <dgm:spPr/>
      <dgm:t>
        <a:bodyPr/>
        <a:lstStyle/>
        <a:p>
          <a:endParaRPr lang="en-US"/>
        </a:p>
      </dgm:t>
    </dgm:pt>
    <dgm:pt modelId="{6D1B0987-92B9-F44F-99A9-ACFB1DD3D09B}" type="sibTrans" cxnId="{D8CCCDF1-62C1-064B-B893-70167F463253}">
      <dgm:prSet/>
      <dgm:spPr/>
      <dgm:t>
        <a:bodyPr/>
        <a:lstStyle/>
        <a:p>
          <a:endParaRPr lang="en-US"/>
        </a:p>
      </dgm:t>
    </dgm:pt>
    <dgm:pt modelId="{044C1C12-9A0B-5E48-94B0-F0E9F983AC56}">
      <dgm:prSet phldrT="[Text]"/>
      <dgm:spPr/>
      <dgm:t>
        <a:bodyPr/>
        <a:lstStyle/>
        <a:p>
          <a:r>
            <a:rPr lang="ta-IN" dirty="0" smtClean="0"/>
            <a:t>19,790,508.75</a:t>
          </a:r>
          <a:endParaRPr lang="en-US" dirty="0"/>
        </a:p>
      </dgm:t>
    </dgm:pt>
    <dgm:pt modelId="{3D4AC59D-FA6F-3A43-B06C-E64D360BAE4C}" type="parTrans" cxnId="{BAA79925-D652-3C4D-B855-3821B4432976}">
      <dgm:prSet/>
      <dgm:spPr/>
      <dgm:t>
        <a:bodyPr/>
        <a:lstStyle/>
        <a:p>
          <a:endParaRPr lang="en-US"/>
        </a:p>
      </dgm:t>
    </dgm:pt>
    <dgm:pt modelId="{D47300DC-71C7-9D4F-978A-B16760797598}" type="sibTrans" cxnId="{BAA79925-D652-3C4D-B855-3821B4432976}">
      <dgm:prSet/>
      <dgm:spPr/>
      <dgm:t>
        <a:bodyPr/>
        <a:lstStyle/>
        <a:p>
          <a:endParaRPr lang="en-US"/>
        </a:p>
      </dgm:t>
    </dgm:pt>
    <dgm:pt modelId="{011787E8-2926-F644-AFDE-E32EAB4001E6}">
      <dgm:prSet phldrT="[Text]"/>
      <dgm:spPr/>
      <dgm:t>
        <a:bodyPr/>
        <a:lstStyle/>
        <a:p>
          <a:r>
            <a:rPr lang="ta-IN" dirty="0" smtClean="0"/>
            <a:t>ZZOHBŽ</a:t>
          </a:r>
          <a:endParaRPr lang="en-US" dirty="0"/>
        </a:p>
      </dgm:t>
    </dgm:pt>
    <dgm:pt modelId="{A9B6FBAA-EE97-A441-B76F-11337CE40075}" type="parTrans" cxnId="{00570F06-8BE6-D04F-997D-0FCDB85E4B82}">
      <dgm:prSet/>
      <dgm:spPr/>
      <dgm:t>
        <a:bodyPr/>
        <a:lstStyle/>
        <a:p>
          <a:endParaRPr lang="en-US"/>
        </a:p>
      </dgm:t>
    </dgm:pt>
    <dgm:pt modelId="{46C2D871-0183-414C-9000-12A93DB0B160}" type="sibTrans" cxnId="{00570F06-8BE6-D04F-997D-0FCDB85E4B82}">
      <dgm:prSet/>
      <dgm:spPr/>
      <dgm:t>
        <a:bodyPr/>
        <a:lstStyle/>
        <a:p>
          <a:endParaRPr lang="en-US"/>
        </a:p>
      </dgm:t>
    </dgm:pt>
    <dgm:pt modelId="{8521ADB9-3A87-4646-871A-5D0317028AF5}">
      <dgm:prSet phldrT="[Text]"/>
      <dgm:spPr/>
      <dgm:t>
        <a:bodyPr/>
        <a:lstStyle/>
        <a:p>
          <a:r>
            <a:rPr lang="ta-IN" dirty="0" smtClean="0"/>
            <a:t>2,996,641.07</a:t>
          </a:r>
          <a:endParaRPr lang="en-US" dirty="0"/>
        </a:p>
      </dgm:t>
    </dgm:pt>
    <dgm:pt modelId="{C341AF99-1E6E-D449-AB20-DFD833A25D3E}" type="parTrans" cxnId="{EA6F7B9A-61D4-E344-A562-3D9077F468B5}">
      <dgm:prSet/>
      <dgm:spPr/>
      <dgm:t>
        <a:bodyPr/>
        <a:lstStyle/>
        <a:p>
          <a:endParaRPr lang="en-US"/>
        </a:p>
      </dgm:t>
    </dgm:pt>
    <dgm:pt modelId="{0C1BA4F0-04A0-0E42-9904-E1610F83CB64}" type="sibTrans" cxnId="{EA6F7B9A-61D4-E344-A562-3D9077F468B5}">
      <dgm:prSet/>
      <dgm:spPr/>
      <dgm:t>
        <a:bodyPr/>
        <a:lstStyle/>
        <a:p>
          <a:endParaRPr lang="en-US"/>
        </a:p>
      </dgm:t>
    </dgm:pt>
    <dgm:pt modelId="{C240C806-098A-C046-9FF6-C3FE36C06246}">
      <dgm:prSet phldrT="[Text]"/>
      <dgm:spPr/>
      <dgm:t>
        <a:bodyPr/>
        <a:lstStyle/>
        <a:p>
          <a:r>
            <a:rPr lang="ta-IN" dirty="0" smtClean="0"/>
            <a:t>1,915,164.53</a:t>
          </a:r>
          <a:endParaRPr lang="en-US" dirty="0"/>
        </a:p>
      </dgm:t>
    </dgm:pt>
    <dgm:pt modelId="{2E528597-FF72-EE4F-A3C6-E75421227496}" type="parTrans" cxnId="{7CE18EC6-EED6-4949-AF33-8878BF2E9241}">
      <dgm:prSet/>
      <dgm:spPr/>
      <dgm:t>
        <a:bodyPr/>
        <a:lstStyle/>
        <a:p>
          <a:endParaRPr lang="en-US"/>
        </a:p>
      </dgm:t>
    </dgm:pt>
    <dgm:pt modelId="{E7F95261-54F8-544E-BCE3-21196F787087}" type="sibTrans" cxnId="{7CE18EC6-EED6-4949-AF33-8878BF2E9241}">
      <dgm:prSet/>
      <dgm:spPr/>
      <dgm:t>
        <a:bodyPr/>
        <a:lstStyle/>
        <a:p>
          <a:endParaRPr lang="en-US"/>
        </a:p>
      </dgm:t>
    </dgm:pt>
    <dgm:pt modelId="{9D6CAA80-FC3B-0C4E-89C8-B2C252CA09F9}" type="pres">
      <dgm:prSet presAssocID="{6AA91EE4-3150-2247-A357-245D963B25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A5ABC12-2E02-DF4D-BDC5-26217C3F1461}" type="pres">
      <dgm:prSet presAssocID="{58EDD554-57CE-534F-A186-A04CC9387B1B}" presName="linNode" presStyleCnt="0"/>
      <dgm:spPr/>
    </dgm:pt>
    <dgm:pt modelId="{8D58288B-B28C-7947-B945-B986A7C1D23A}" type="pres">
      <dgm:prSet presAssocID="{58EDD554-57CE-534F-A186-A04CC9387B1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9464E3-7361-3F4D-B35A-31128CD74449}" type="pres">
      <dgm:prSet presAssocID="{58EDD554-57CE-534F-A186-A04CC9387B1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403DBBB-8073-4E40-912B-C7C4728F1A33}" type="pres">
      <dgm:prSet presAssocID="{9FDB3561-C2BA-D549-85A3-2BF96A0A02A9}" presName="sp" presStyleCnt="0"/>
      <dgm:spPr/>
    </dgm:pt>
    <dgm:pt modelId="{069E888E-07D9-BD47-A8A7-ADFEB0CD816C}" type="pres">
      <dgm:prSet presAssocID="{44A0E47D-CE99-0D4B-ADB6-11D616EE0C24}" presName="linNode" presStyleCnt="0"/>
      <dgm:spPr/>
    </dgm:pt>
    <dgm:pt modelId="{CBADFC31-6CDB-C14E-B4C5-E31CCF293968}" type="pres">
      <dgm:prSet presAssocID="{44A0E47D-CE99-0D4B-ADB6-11D616EE0C2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DD12A8-1691-D347-B2DA-B4B6602DB1B5}" type="pres">
      <dgm:prSet presAssocID="{44A0E47D-CE99-0D4B-ADB6-11D616EE0C2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0FC4EBB-F0E6-234A-8EC2-F359899A7082}" type="pres">
      <dgm:prSet presAssocID="{979388B0-4A3B-1643-838A-6670C87A4E78}" presName="sp" presStyleCnt="0"/>
      <dgm:spPr/>
    </dgm:pt>
    <dgm:pt modelId="{5EAC80F3-1E62-5E45-BE2C-7B8EA657C030}" type="pres">
      <dgm:prSet presAssocID="{011787E8-2926-F644-AFDE-E32EAB4001E6}" presName="linNode" presStyleCnt="0"/>
      <dgm:spPr/>
    </dgm:pt>
    <dgm:pt modelId="{8943C67A-0E3D-7E4C-A141-FE91FCA369BF}" type="pres">
      <dgm:prSet presAssocID="{011787E8-2926-F644-AFDE-E32EAB4001E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940BA9D-0EB0-3047-B103-EE3ABB20136C}" type="pres">
      <dgm:prSet presAssocID="{011787E8-2926-F644-AFDE-E32EAB4001E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0570F06-8BE6-D04F-997D-0FCDB85E4B82}" srcId="{6AA91EE4-3150-2247-A357-245D963B2507}" destId="{011787E8-2926-F644-AFDE-E32EAB4001E6}" srcOrd="2" destOrd="0" parTransId="{A9B6FBAA-EE97-A441-B76F-11337CE40075}" sibTransId="{46C2D871-0183-414C-9000-12A93DB0B160}"/>
    <dgm:cxn modelId="{034C2283-E8BF-DB47-BD28-C5F96D885326}" type="presOf" srcId="{C240C806-098A-C046-9FF6-C3FE36C06246}" destId="{0940BA9D-0EB0-3047-B103-EE3ABB20136C}" srcOrd="0" destOrd="1" presId="urn:microsoft.com/office/officeart/2005/8/layout/vList5"/>
    <dgm:cxn modelId="{BAA79925-D652-3C4D-B855-3821B4432976}" srcId="{44A0E47D-CE99-0D4B-ADB6-11D616EE0C24}" destId="{044C1C12-9A0B-5E48-94B0-F0E9F983AC56}" srcOrd="1" destOrd="0" parTransId="{3D4AC59D-FA6F-3A43-B06C-E64D360BAE4C}" sibTransId="{D47300DC-71C7-9D4F-978A-B16760797598}"/>
    <dgm:cxn modelId="{62E8CF17-5F35-A541-A5EC-E7A7C3F9386A}" srcId="{58EDD554-57CE-534F-A186-A04CC9387B1B}" destId="{B2530DE2-FE49-5E45-8B5D-5DE48E54C736}" srcOrd="0" destOrd="0" parTransId="{4DB9378C-D475-F642-A116-06A5723B5987}" sibTransId="{5A5A922D-E1CF-B042-ABE9-5374B58CBB40}"/>
    <dgm:cxn modelId="{1EED78D6-71B1-914A-A67D-7A8DFE1B3D74}" type="presOf" srcId="{6AA91EE4-3150-2247-A357-245D963B2507}" destId="{9D6CAA80-FC3B-0C4E-89C8-B2C252CA09F9}" srcOrd="0" destOrd="0" presId="urn:microsoft.com/office/officeart/2005/8/layout/vList5"/>
    <dgm:cxn modelId="{8C510030-4796-2241-9FD6-A854AFF02100}" type="presOf" srcId="{8521ADB9-3A87-4646-871A-5D0317028AF5}" destId="{0940BA9D-0EB0-3047-B103-EE3ABB20136C}" srcOrd="0" destOrd="0" presId="urn:microsoft.com/office/officeart/2005/8/layout/vList5"/>
    <dgm:cxn modelId="{C998FD16-91F8-DF40-B4E9-4EB7AE740CA7}" type="presOf" srcId="{40977DB6-42DF-2748-8D76-4FAC74878E73}" destId="{81DD12A8-1691-D347-B2DA-B4B6602DB1B5}" srcOrd="0" destOrd="0" presId="urn:microsoft.com/office/officeart/2005/8/layout/vList5"/>
    <dgm:cxn modelId="{1D1523DE-B345-2C4C-92CA-AA2A3B5C12FE}" srcId="{6AA91EE4-3150-2247-A357-245D963B2507}" destId="{58EDD554-57CE-534F-A186-A04CC9387B1B}" srcOrd="0" destOrd="0" parTransId="{3DB6318A-3A23-0145-927D-87EA1B692017}" sibTransId="{9FDB3561-C2BA-D549-85A3-2BF96A0A02A9}"/>
    <dgm:cxn modelId="{9AF14923-5E50-0F49-BAA5-C385A254BE36}" type="presOf" srcId="{44A0E47D-CE99-0D4B-ADB6-11D616EE0C24}" destId="{CBADFC31-6CDB-C14E-B4C5-E31CCF293968}" srcOrd="0" destOrd="0" presId="urn:microsoft.com/office/officeart/2005/8/layout/vList5"/>
    <dgm:cxn modelId="{C79B85E0-E474-EB43-809F-F5AD703DFE3E}" type="presOf" srcId="{B2530DE2-FE49-5E45-8B5D-5DE48E54C736}" destId="{119464E3-7361-3F4D-B35A-31128CD74449}" srcOrd="0" destOrd="0" presId="urn:microsoft.com/office/officeart/2005/8/layout/vList5"/>
    <dgm:cxn modelId="{7CE18EC6-EED6-4949-AF33-8878BF2E9241}" srcId="{011787E8-2926-F644-AFDE-E32EAB4001E6}" destId="{C240C806-098A-C046-9FF6-C3FE36C06246}" srcOrd="1" destOrd="0" parTransId="{2E528597-FF72-EE4F-A3C6-E75421227496}" sibTransId="{E7F95261-54F8-544E-BCE3-21196F787087}"/>
    <dgm:cxn modelId="{2D327CC9-9263-5742-B65A-273E481CB19C}" type="presOf" srcId="{58EDD554-57CE-534F-A186-A04CC9387B1B}" destId="{8D58288B-B28C-7947-B945-B986A7C1D23A}" srcOrd="0" destOrd="0" presId="urn:microsoft.com/office/officeart/2005/8/layout/vList5"/>
    <dgm:cxn modelId="{1FE18069-DF60-9649-89C8-AF35265934F5}" srcId="{58EDD554-57CE-534F-A186-A04CC9387B1B}" destId="{EB3DE916-79A8-3B4C-B8DE-A10F4C3ED2A2}" srcOrd="1" destOrd="0" parTransId="{970468B2-F46B-C341-B3B5-56DB25305BF4}" sibTransId="{E1160EC2-6A70-EF45-A496-5F43D051C079}"/>
    <dgm:cxn modelId="{D8CCCDF1-62C1-064B-B893-70167F463253}" srcId="{44A0E47D-CE99-0D4B-ADB6-11D616EE0C24}" destId="{40977DB6-42DF-2748-8D76-4FAC74878E73}" srcOrd="0" destOrd="0" parTransId="{FD1A748C-FC80-E546-8618-DF96242F9354}" sibTransId="{6D1B0987-92B9-F44F-99A9-ACFB1DD3D09B}"/>
    <dgm:cxn modelId="{EA6F7B9A-61D4-E344-A562-3D9077F468B5}" srcId="{011787E8-2926-F644-AFDE-E32EAB4001E6}" destId="{8521ADB9-3A87-4646-871A-5D0317028AF5}" srcOrd="0" destOrd="0" parTransId="{C341AF99-1E6E-D449-AB20-DFD833A25D3E}" sibTransId="{0C1BA4F0-04A0-0E42-9904-E1610F83CB64}"/>
    <dgm:cxn modelId="{D7800472-1E34-214E-9D9D-3FE9FC2D2BF8}" type="presOf" srcId="{011787E8-2926-F644-AFDE-E32EAB4001E6}" destId="{8943C67A-0E3D-7E4C-A141-FE91FCA369BF}" srcOrd="0" destOrd="0" presId="urn:microsoft.com/office/officeart/2005/8/layout/vList5"/>
    <dgm:cxn modelId="{F77C90CA-6CC0-794E-85C2-3205628A2953}" type="presOf" srcId="{044C1C12-9A0B-5E48-94B0-F0E9F983AC56}" destId="{81DD12A8-1691-D347-B2DA-B4B6602DB1B5}" srcOrd="0" destOrd="1" presId="urn:microsoft.com/office/officeart/2005/8/layout/vList5"/>
    <dgm:cxn modelId="{BDD5C287-BD11-434D-889D-AA5B2B213380}" type="presOf" srcId="{EB3DE916-79A8-3B4C-B8DE-A10F4C3ED2A2}" destId="{119464E3-7361-3F4D-B35A-31128CD74449}" srcOrd="0" destOrd="1" presId="urn:microsoft.com/office/officeart/2005/8/layout/vList5"/>
    <dgm:cxn modelId="{239F2046-7732-A549-A47C-4E53CCFFF492}" srcId="{6AA91EE4-3150-2247-A357-245D963B2507}" destId="{44A0E47D-CE99-0D4B-ADB6-11D616EE0C24}" srcOrd="1" destOrd="0" parTransId="{2F93D84F-0F03-604F-A5EB-AC05A970884B}" sibTransId="{979388B0-4A3B-1643-838A-6670C87A4E78}"/>
    <dgm:cxn modelId="{B825089F-2AA8-BB41-B517-AF4BCC82DBA0}" type="presParOf" srcId="{9D6CAA80-FC3B-0C4E-89C8-B2C252CA09F9}" destId="{EA5ABC12-2E02-DF4D-BDC5-26217C3F1461}" srcOrd="0" destOrd="0" presId="urn:microsoft.com/office/officeart/2005/8/layout/vList5"/>
    <dgm:cxn modelId="{496E454B-714A-8641-8D97-310204504AA8}" type="presParOf" srcId="{EA5ABC12-2E02-DF4D-BDC5-26217C3F1461}" destId="{8D58288B-B28C-7947-B945-B986A7C1D23A}" srcOrd="0" destOrd="0" presId="urn:microsoft.com/office/officeart/2005/8/layout/vList5"/>
    <dgm:cxn modelId="{908B6973-66FC-A54C-A333-9F173392C611}" type="presParOf" srcId="{EA5ABC12-2E02-DF4D-BDC5-26217C3F1461}" destId="{119464E3-7361-3F4D-B35A-31128CD74449}" srcOrd="1" destOrd="0" presId="urn:microsoft.com/office/officeart/2005/8/layout/vList5"/>
    <dgm:cxn modelId="{42B74454-70C8-074E-A5F4-916DF8087706}" type="presParOf" srcId="{9D6CAA80-FC3B-0C4E-89C8-B2C252CA09F9}" destId="{0403DBBB-8073-4E40-912B-C7C4728F1A33}" srcOrd="1" destOrd="0" presId="urn:microsoft.com/office/officeart/2005/8/layout/vList5"/>
    <dgm:cxn modelId="{B38DFA93-8200-5748-94F2-834461488910}" type="presParOf" srcId="{9D6CAA80-FC3B-0C4E-89C8-B2C252CA09F9}" destId="{069E888E-07D9-BD47-A8A7-ADFEB0CD816C}" srcOrd="2" destOrd="0" presId="urn:microsoft.com/office/officeart/2005/8/layout/vList5"/>
    <dgm:cxn modelId="{0056597C-98A6-E449-BA56-5F1A147DF872}" type="presParOf" srcId="{069E888E-07D9-BD47-A8A7-ADFEB0CD816C}" destId="{CBADFC31-6CDB-C14E-B4C5-E31CCF293968}" srcOrd="0" destOrd="0" presId="urn:microsoft.com/office/officeart/2005/8/layout/vList5"/>
    <dgm:cxn modelId="{EB46E0DE-F404-8A40-8AD0-275CE6FDE8F7}" type="presParOf" srcId="{069E888E-07D9-BD47-A8A7-ADFEB0CD816C}" destId="{81DD12A8-1691-D347-B2DA-B4B6602DB1B5}" srcOrd="1" destOrd="0" presId="urn:microsoft.com/office/officeart/2005/8/layout/vList5"/>
    <dgm:cxn modelId="{0D46A6E7-6A99-F249-AE34-10269F7B90F4}" type="presParOf" srcId="{9D6CAA80-FC3B-0C4E-89C8-B2C252CA09F9}" destId="{70FC4EBB-F0E6-234A-8EC2-F359899A7082}" srcOrd="3" destOrd="0" presId="urn:microsoft.com/office/officeart/2005/8/layout/vList5"/>
    <dgm:cxn modelId="{0D26B940-61BC-E746-8657-BEC2E49607D1}" type="presParOf" srcId="{9D6CAA80-FC3B-0C4E-89C8-B2C252CA09F9}" destId="{5EAC80F3-1E62-5E45-BE2C-7B8EA657C030}" srcOrd="4" destOrd="0" presId="urn:microsoft.com/office/officeart/2005/8/layout/vList5"/>
    <dgm:cxn modelId="{DC419C8A-6A69-F646-9D52-604B1706BA00}" type="presParOf" srcId="{5EAC80F3-1E62-5E45-BE2C-7B8EA657C030}" destId="{8943C67A-0E3D-7E4C-A141-FE91FCA369BF}" srcOrd="0" destOrd="0" presId="urn:microsoft.com/office/officeart/2005/8/layout/vList5"/>
    <dgm:cxn modelId="{6D46797F-A9BB-914E-83CB-D34DC490F1AF}" type="presParOf" srcId="{5EAC80F3-1E62-5E45-BE2C-7B8EA657C030}" destId="{0940BA9D-0EB0-3047-B103-EE3ABB20136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397D6-3D14-4BE0-8480-7FE2B827B3E1}">
      <dsp:nvSpPr>
        <dsp:cNvPr id="0" name=""/>
        <dsp:cNvSpPr/>
      </dsp:nvSpPr>
      <dsp:spPr>
        <a:xfrm>
          <a:off x="0" y="0"/>
          <a:ext cx="8088923" cy="2110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800" kern="1200" dirty="0" smtClean="0"/>
            <a:t>ZAVOD ZA ZDRAVSTVENO OSIGURANJE</a:t>
          </a:r>
        </a:p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800" kern="1200" dirty="0" smtClean="0"/>
            <a:t>HERCEGBOSANSKE ŽUPANIJE </a:t>
          </a:r>
          <a:endParaRPr lang="hr-HR" sz="3800" kern="1200" dirty="0"/>
        </a:p>
      </dsp:txBody>
      <dsp:txXfrm>
        <a:off x="1828799" y="0"/>
        <a:ext cx="6260123" cy="2110153"/>
      </dsp:txXfrm>
    </dsp:sp>
    <dsp:sp modelId="{99BEB46F-8904-4B7C-A243-23ABC442F542}">
      <dsp:nvSpPr>
        <dsp:cNvPr id="0" name=""/>
        <dsp:cNvSpPr/>
      </dsp:nvSpPr>
      <dsp:spPr>
        <a:xfrm flipH="1" flipV="1">
          <a:off x="976445" y="876523"/>
          <a:ext cx="198938" cy="26338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464E3-7361-3F4D-B35A-31128CD74449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a-IN" sz="3100" kern="1200" dirty="0" smtClean="0"/>
            <a:t>62,165,404.92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a-IN" sz="3100" kern="1200" dirty="0" smtClean="0"/>
            <a:t>45,137,100.86</a:t>
          </a:r>
          <a:endParaRPr lang="en-US" sz="3100" kern="1200" dirty="0"/>
        </a:p>
      </dsp:txBody>
      <dsp:txXfrm rot="-5400000">
        <a:off x="2962656" y="205028"/>
        <a:ext cx="5209983" cy="1052927"/>
      </dsp:txXfrm>
    </dsp:sp>
    <dsp:sp modelId="{8D58288B-B28C-7947-B945-B986A7C1D23A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4500" kern="1200" dirty="0" smtClean="0"/>
            <a:t>ZZOHNŽ</a:t>
          </a:r>
          <a:endParaRPr lang="en-US" sz="4500" kern="1200" dirty="0"/>
        </a:p>
      </dsp:txBody>
      <dsp:txXfrm>
        <a:off x="71201" y="73410"/>
        <a:ext cx="2820254" cy="1316160"/>
      </dsp:txXfrm>
    </dsp:sp>
    <dsp:sp modelId="{81DD12A8-1691-D347-B2DA-B4B6602DB1B5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a-IN" sz="3100" kern="1200" dirty="0" smtClean="0"/>
            <a:t>27,542,145.31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a-IN" sz="3100" kern="1200" dirty="0" smtClean="0"/>
            <a:t>19,790,508.75</a:t>
          </a:r>
          <a:endParaRPr lang="en-US" sz="3100" kern="1200" dirty="0"/>
        </a:p>
      </dsp:txBody>
      <dsp:txXfrm rot="-5400000">
        <a:off x="2962656" y="1736518"/>
        <a:ext cx="5209983" cy="1052927"/>
      </dsp:txXfrm>
    </dsp:sp>
    <dsp:sp modelId="{CBADFC31-6CDB-C14E-B4C5-E31CCF293968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4500" kern="1200" dirty="0" smtClean="0"/>
            <a:t>ZZOZHŽ</a:t>
          </a:r>
          <a:endParaRPr lang="en-US" sz="4500" kern="1200" dirty="0"/>
        </a:p>
      </dsp:txBody>
      <dsp:txXfrm>
        <a:off x="71201" y="1604901"/>
        <a:ext cx="2820254" cy="1316160"/>
      </dsp:txXfrm>
    </dsp:sp>
    <dsp:sp modelId="{0940BA9D-0EB0-3047-B103-EE3ABB20136C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a-IN" sz="3100" kern="1200" dirty="0" smtClean="0"/>
            <a:t>2,996,641.07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a-IN" sz="3100" kern="1200" dirty="0" smtClean="0"/>
            <a:t>1,915,164.53</a:t>
          </a:r>
          <a:endParaRPr lang="en-US" sz="3100" kern="1200" dirty="0"/>
        </a:p>
      </dsp:txBody>
      <dsp:txXfrm rot="-5400000">
        <a:off x="2962656" y="3268008"/>
        <a:ext cx="5209983" cy="1052927"/>
      </dsp:txXfrm>
    </dsp:sp>
    <dsp:sp modelId="{8943C67A-0E3D-7E4C-A141-FE91FCA369BF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4500" kern="1200" dirty="0" smtClean="0"/>
            <a:t>ZZOHBŽ</a:t>
          </a:r>
          <a:endParaRPr lang="en-US" sz="4500" kern="1200" dirty="0"/>
        </a:p>
      </dsp:txBody>
      <dsp:txXfrm>
        <a:off x="71201" y="3136391"/>
        <a:ext cx="2820254" cy="1316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C366-8F7B-C943-A6D4-B3791760BF82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759-10D7-B641-A3C5-0364B67F8F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32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C366-8F7B-C943-A6D4-B3791760BF82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759-10D7-B641-A3C5-0364B67F8F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573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C366-8F7B-C943-A6D4-B3791760BF82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759-10D7-B641-A3C5-0364B67F8F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414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C366-8F7B-C943-A6D4-B3791760BF82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759-10D7-B641-A3C5-0364B67F8F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0559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C366-8F7B-C943-A6D4-B3791760BF82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759-10D7-B641-A3C5-0364B67F8F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70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C366-8F7B-C943-A6D4-B3791760BF82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759-10D7-B641-A3C5-0364B67F8F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0852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C366-8F7B-C943-A6D4-B3791760BF82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759-10D7-B641-A3C5-0364B67F8F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3965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C366-8F7B-C943-A6D4-B3791760BF82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759-10D7-B641-A3C5-0364B67F8F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082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C366-8F7B-C943-A6D4-B3791760BF82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759-10D7-B641-A3C5-0364B67F8F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83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C366-8F7B-C943-A6D4-B3791760BF82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759-10D7-B641-A3C5-0364B67F8F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330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C366-8F7B-C943-A6D4-B3791760BF82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5759-10D7-B641-A3C5-0364B67F8F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318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BC366-8F7B-C943-A6D4-B3791760BF82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D5759-10D7-B641-A3C5-0364B67F8F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452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6943"/>
            <a:ext cx="7772400" cy="1153550"/>
          </a:xfrm>
        </p:spPr>
        <p:txBody>
          <a:bodyPr/>
          <a:lstStyle/>
          <a:p>
            <a:r>
              <a:rPr lang="hr-HR" dirty="0" smtClean="0"/>
              <a:t>Krvna slika SKB Mostar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5486400"/>
            <a:ext cx="7965830" cy="492368"/>
          </a:xfrm>
        </p:spPr>
        <p:txBody>
          <a:bodyPr>
            <a:normAutofit fontScale="92500" lnSpcReduction="20000"/>
          </a:bodyPr>
          <a:lstStyle/>
          <a:p>
            <a:r>
              <a:rPr lang="hr-HR" sz="2200" dirty="0" smtClean="0"/>
              <a:t>Mostar, 16. prosinac 2016 god.</a:t>
            </a:r>
            <a:r>
              <a:rPr lang="hr-HR" dirty="0" smtClean="0"/>
              <a:t>           </a:t>
            </a:r>
            <a:r>
              <a:rPr lang="hr-HR" sz="2000" dirty="0" smtClean="0"/>
              <a:t>Doc.dr.sc. Vlatka Martinović, </a:t>
            </a:r>
            <a:r>
              <a:rPr lang="hr-HR" sz="2000" dirty="0" err="1" smtClean="0"/>
              <a:t>dr.med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95476" y="281354"/>
            <a:ext cx="70197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/>
              <a:t>„</a:t>
            </a:r>
            <a:r>
              <a:rPr lang="hr-HR" sz="2000" b="1" dirty="0" smtClean="0"/>
              <a:t>Konferenciju o zdravstvu i zdravlju u HNŽ/K“</a:t>
            </a:r>
            <a:endParaRPr lang="en-US" sz="2000" dirty="0"/>
          </a:p>
        </p:txBody>
      </p:sp>
      <p:pic>
        <p:nvPicPr>
          <p:cNvPr id="18438" name="Picture 6" descr="Image result for blood cel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" y="2180493"/>
            <a:ext cx="7772399" cy="2757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2980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54823"/>
          </a:xfrm>
        </p:spPr>
        <p:txBody>
          <a:bodyPr>
            <a:normAutofit fontScale="90000"/>
          </a:bodyPr>
          <a:lstStyle/>
          <a:p>
            <a:r>
              <a:rPr lang="en-US" dirty="0"/>
              <a:t>MODELI ZDRAVSTVENIH SUSTAVA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1.</a:t>
            </a:r>
            <a:r>
              <a:rPr lang="ta-IN" dirty="0" smtClean="0"/>
              <a:t> </a:t>
            </a:r>
            <a:r>
              <a:rPr lang="en-US" dirty="0" smtClean="0"/>
              <a:t>BEVERIDGEOV model (</a:t>
            </a:r>
            <a:r>
              <a:rPr lang="en-US" dirty="0" err="1" smtClean="0"/>
              <a:t>državno</a:t>
            </a:r>
            <a:r>
              <a:rPr lang="en-US" dirty="0" smtClean="0"/>
              <a:t> </a:t>
            </a:r>
            <a:r>
              <a:rPr lang="en-US" dirty="0" err="1" smtClean="0"/>
              <a:t>financiranje</a:t>
            </a:r>
            <a:r>
              <a:rPr lang="en-US" dirty="0" smtClean="0"/>
              <a:t> </a:t>
            </a:r>
            <a:r>
              <a:rPr lang="en-US" dirty="0" err="1" smtClean="0"/>
              <a:t>kroz</a:t>
            </a:r>
            <a:r>
              <a:rPr lang="en-US" dirty="0" smtClean="0"/>
              <a:t> </a:t>
            </a:r>
            <a:r>
              <a:rPr lang="ta-IN" dirty="0" smtClean="0"/>
              <a:t> </a:t>
            </a:r>
            <a:r>
              <a:rPr lang="en-US" dirty="0" err="1" smtClean="0"/>
              <a:t>poreze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.BISMARCKOV </a:t>
            </a:r>
            <a:r>
              <a:rPr lang="en-US" dirty="0"/>
              <a:t>model (</a:t>
            </a:r>
            <a:r>
              <a:rPr lang="en-US" dirty="0" err="1"/>
              <a:t>socijalno</a:t>
            </a:r>
            <a:r>
              <a:rPr lang="en-US" dirty="0"/>
              <a:t> </a:t>
            </a:r>
            <a:r>
              <a:rPr lang="en-US" dirty="0" err="1"/>
              <a:t>zdravstveno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osiguranje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3</a:t>
            </a:r>
            <a:r>
              <a:rPr lang="en-US" dirty="0" smtClean="0"/>
              <a:t>.TRŽIŠNI </a:t>
            </a:r>
            <a:r>
              <a:rPr lang="en-US" dirty="0"/>
              <a:t>model (</a:t>
            </a:r>
            <a:r>
              <a:rPr lang="en-US" dirty="0" err="1"/>
              <a:t>privatno</a:t>
            </a:r>
            <a:r>
              <a:rPr lang="en-US" dirty="0"/>
              <a:t> </a:t>
            </a:r>
            <a:r>
              <a:rPr lang="en-US" dirty="0" err="1"/>
              <a:t>financiranje</a:t>
            </a:r>
            <a:r>
              <a:rPr lang="en-US" dirty="0"/>
              <a:t> </a:t>
            </a:r>
            <a:r>
              <a:rPr lang="en-US" dirty="0" err="1"/>
              <a:t>zdravstvene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zaštite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4</a:t>
            </a:r>
            <a:r>
              <a:rPr lang="en-US" dirty="0" smtClean="0"/>
              <a:t>.</a:t>
            </a:r>
            <a:r>
              <a:rPr lang="ta-IN" dirty="0" smtClean="0"/>
              <a:t> </a:t>
            </a:r>
            <a:r>
              <a:rPr lang="en-US" dirty="0" smtClean="0"/>
              <a:t>SEMAŠKOV </a:t>
            </a:r>
            <a:r>
              <a:rPr lang="en-US" dirty="0"/>
              <a:t>model (</a:t>
            </a:r>
            <a:r>
              <a:rPr lang="en-US" dirty="0" err="1"/>
              <a:t>Kuba</a:t>
            </a:r>
            <a:r>
              <a:rPr lang="en-US" dirty="0"/>
              <a:t>, </a:t>
            </a:r>
            <a:r>
              <a:rPr lang="en-US" dirty="0" err="1"/>
              <a:t>bivše</a:t>
            </a:r>
            <a:r>
              <a:rPr lang="en-US" dirty="0"/>
              <a:t> </a:t>
            </a:r>
            <a:r>
              <a:rPr lang="en-US" dirty="0" err="1"/>
              <a:t>socijalističke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države</a:t>
            </a:r>
            <a:r>
              <a:rPr lang="en-US" dirty="0"/>
              <a:t>, </a:t>
            </a:r>
            <a:r>
              <a:rPr lang="en-US" dirty="0" err="1"/>
              <a:t>osim</a:t>
            </a:r>
            <a:r>
              <a:rPr lang="en-US" dirty="0"/>
              <a:t> </a:t>
            </a:r>
            <a:r>
              <a:rPr lang="en-US" dirty="0" err="1"/>
              <a:t>bivše</a:t>
            </a:r>
            <a:r>
              <a:rPr lang="en-US" dirty="0"/>
              <a:t> </a:t>
            </a:r>
            <a:r>
              <a:rPr lang="en-US" dirty="0" err="1"/>
              <a:t>Jugoslavije</a:t>
            </a:r>
            <a:r>
              <a:rPr lang="en-US" dirty="0"/>
              <a:t>, SSSR)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584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RAZLIKA MEĐU MODELIMA </a:t>
            </a:r>
            <a:r>
              <a:rPr lang="en-US" sz="3200" dirty="0" smtClean="0"/>
              <a:t>“</a:t>
            </a:r>
            <a:r>
              <a:rPr lang="en-US" sz="3200" dirty="0"/>
              <a:t>NAJBOLJI </a:t>
            </a:r>
            <a:br>
              <a:rPr lang="en-US" sz="3200" dirty="0"/>
            </a:br>
            <a:r>
              <a:rPr lang="en-US" sz="3200" dirty="0"/>
              <a:t>IZBOR”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27" y="1293850"/>
            <a:ext cx="8229600" cy="48323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 err="1">
                <a:latin typeface="Arial"/>
                <a:cs typeface="Arial"/>
              </a:rPr>
              <a:t>Smatra</a:t>
            </a:r>
            <a:r>
              <a:rPr lang="en-US" dirty="0">
                <a:latin typeface="Arial"/>
                <a:cs typeface="Arial"/>
              </a:rPr>
              <a:t> se da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BEVERIDGEOV MODEL </a:t>
            </a:r>
            <a:r>
              <a:rPr lang="en-US" dirty="0" err="1">
                <a:latin typeface="Arial"/>
                <a:cs typeface="Arial"/>
              </a:rPr>
              <a:t>relativno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najbolje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korelira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solidarnošću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postulatom</a:t>
            </a:r>
            <a:r>
              <a:rPr lang="ta-IN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koji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suvremeno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zdravstveno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osiguranjetreba</a:t>
            </a:r>
            <a:r>
              <a:rPr lang="ta-IN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obuhvatiti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garantira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zdravstvenu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zaštitu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svima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uz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rizik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eventualno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niže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ta-IN" dirty="0" smtClean="0">
                <a:latin typeface="Arial"/>
                <a:cs typeface="Arial"/>
              </a:rPr>
              <a:t>k</a:t>
            </a:r>
            <a:r>
              <a:rPr lang="en-US" dirty="0" err="1" smtClean="0">
                <a:latin typeface="Arial"/>
                <a:cs typeface="Arial"/>
              </a:rPr>
              <a:t>valitete</a:t>
            </a:r>
            <a:r>
              <a:rPr lang="en-US" dirty="0" smtClean="0">
                <a:latin typeface="Arial"/>
                <a:cs typeface="Arial"/>
              </a:rPr>
              <a:t> </a:t>
            </a:r>
            <a:endParaRPr lang="ta-IN" dirty="0" smtClean="0"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BISMARCKOV MODEL </a:t>
            </a:r>
            <a:r>
              <a:rPr lang="en-US" dirty="0" err="1" smtClean="0">
                <a:latin typeface="Arial"/>
                <a:cs typeface="Arial"/>
              </a:rPr>
              <a:t>garantira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kvalitetnu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zdravstvenu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zaštitu</a:t>
            </a:r>
            <a:r>
              <a:rPr lang="en-US" dirty="0">
                <a:latin typeface="Arial"/>
                <a:cs typeface="Arial"/>
              </a:rPr>
              <a:t>, al ne </a:t>
            </a:r>
            <a:r>
              <a:rPr lang="en-US" dirty="0" err="1">
                <a:latin typeface="Arial"/>
                <a:cs typeface="Arial"/>
              </a:rPr>
              <a:t>pokriva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cjelokupnu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populaciju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ta-IN" dirty="0" smtClean="0">
                <a:latin typeface="Arial"/>
                <a:cs typeface="Arial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ta-IN" dirty="0" smtClean="0"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err="1" smtClean="0">
                <a:latin typeface="Arial"/>
                <a:cs typeface="Arial"/>
              </a:rPr>
              <a:t>Preporučeno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rješenje</a:t>
            </a:r>
            <a:r>
              <a:rPr lang="en-US" dirty="0">
                <a:latin typeface="Arial"/>
                <a:cs typeface="Arial"/>
              </a:rPr>
              <a:t> je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NAJBOLJA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MOGUĆA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KOMBINACIJA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SUSTAVA </a:t>
            </a:r>
            <a:r>
              <a:rPr lang="en-US" dirty="0" err="1" smtClean="0">
                <a:latin typeface="Arial"/>
                <a:cs typeface="Arial"/>
              </a:rPr>
              <a:t>koja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omogućuje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dostupnost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kvalitete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zdravstvene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zaštite</a:t>
            </a:r>
            <a:r>
              <a:rPr lang="en-US" dirty="0">
                <a:latin typeface="Arial"/>
                <a:cs typeface="Arial"/>
              </a:rPr>
              <a:t> u </a:t>
            </a:r>
            <a:r>
              <a:rPr lang="en-US" dirty="0" err="1">
                <a:latin typeface="Arial"/>
                <a:cs typeface="Arial"/>
              </a:rPr>
              <a:t>okviru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sigurnih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stabilnih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financijskih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izvora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92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ZAKON O ZDRAVSTVENOJ ZAŠTITI «Službene novine Federacije BiH», broj 41/10 /4.8.2010./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vi-VN" dirty="0" smtClean="0"/>
              <a:t>Član 61. 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dirty="0" smtClean="0"/>
              <a:t>Sredstva za finan</a:t>
            </a:r>
            <a:r>
              <a:rPr lang="ta-IN" dirty="0" smtClean="0"/>
              <a:t>c</a:t>
            </a:r>
            <a:r>
              <a:rPr lang="vi-VN" dirty="0" smtClean="0"/>
              <a:t>iranje zdravstvenih ustanova koje osiguravaju izvršenje prava iz člana 11. ovog zakona osiguravaju se iz:</a:t>
            </a:r>
            <a:endParaRPr lang="hr-HR" dirty="0" smtClean="0"/>
          </a:p>
          <a:p>
            <a:endParaRPr lang="hr-HR" dirty="0" smtClean="0"/>
          </a:p>
          <a:p>
            <a:r>
              <a:rPr lang="vi-VN" dirty="0" smtClean="0"/>
              <a:t> sredstava budžeta Federacije,</a:t>
            </a:r>
            <a:endParaRPr lang="hr-HR" dirty="0" smtClean="0"/>
          </a:p>
          <a:p>
            <a:r>
              <a:rPr lang="vi-VN" dirty="0" smtClean="0"/>
              <a:t> iz sredstava zdravstvenog osiguranja, </a:t>
            </a:r>
            <a:endParaRPr lang="hr-HR" dirty="0" smtClean="0"/>
          </a:p>
          <a:p>
            <a:r>
              <a:rPr lang="hr-HR" dirty="0" smtClean="0"/>
              <a:t> </a:t>
            </a:r>
            <a:r>
              <a:rPr lang="vi-VN" dirty="0" smtClean="0"/>
              <a:t>donacija, pomoći i drugih izvora.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vi-VN" dirty="0" smtClean="0"/>
              <a:t>Član 62. 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vi-VN" dirty="0" smtClean="0"/>
              <a:t>Sredstva za rad i razvoj zdravstvena ustanova ostvaruje:</a:t>
            </a:r>
            <a:endParaRPr lang="hr-HR" dirty="0" smtClean="0"/>
          </a:p>
          <a:p>
            <a:r>
              <a:rPr lang="vi-VN" dirty="0" smtClean="0"/>
              <a:t>ugovorom sa zavodom zdravstvenog osiguranja Federacije odnosno </a:t>
            </a:r>
            <a:r>
              <a:rPr lang="hr-HR" dirty="0" smtClean="0"/>
              <a:t>županije</a:t>
            </a:r>
            <a:r>
              <a:rPr lang="vi-VN" dirty="0" smtClean="0"/>
              <a:t>,</a:t>
            </a:r>
            <a:endParaRPr lang="hr-HR" dirty="0" smtClean="0"/>
          </a:p>
          <a:p>
            <a:r>
              <a:rPr lang="vi-VN" dirty="0" smtClean="0"/>
              <a:t>ugovorom sa nadležnim ministarstvom zdravstva koji se na osnovu zakona finan</a:t>
            </a:r>
            <a:r>
              <a:rPr lang="hr-HR" dirty="0" smtClean="0"/>
              <a:t>c</a:t>
            </a:r>
            <a:r>
              <a:rPr lang="vi-VN" dirty="0" smtClean="0"/>
              <a:t>iraju iz </a:t>
            </a:r>
            <a:r>
              <a:rPr lang="hr-HR" dirty="0" smtClean="0"/>
              <a:t>proračuna</a:t>
            </a:r>
            <a:r>
              <a:rPr lang="vi-VN" dirty="0" smtClean="0"/>
              <a:t> Federacije odnosno </a:t>
            </a:r>
            <a:r>
              <a:rPr lang="hr-HR" dirty="0" smtClean="0"/>
              <a:t>županije</a:t>
            </a:r>
            <a:r>
              <a:rPr lang="vi-VN" dirty="0" smtClean="0"/>
              <a:t>, </a:t>
            </a:r>
            <a:endParaRPr lang="hr-HR" dirty="0" smtClean="0"/>
          </a:p>
          <a:p>
            <a:r>
              <a:rPr lang="vi-VN" dirty="0" smtClean="0"/>
              <a:t>ugovorom sa fakultetima i drugim visokim školama zdravstvenog usmjerenja,</a:t>
            </a: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vi-VN" dirty="0" smtClean="0"/>
              <a:t>Član 62. 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vi-VN" dirty="0" smtClean="0">
                <a:latin typeface="Arial"/>
                <a:cs typeface="Arial"/>
              </a:rPr>
              <a:t>ugovorom na osnovu proširenog i dobrovoljnog zdravstvenog osiguranja,</a:t>
            </a:r>
            <a:endParaRPr lang="hr-HR" dirty="0" smtClean="0">
              <a:latin typeface="Arial"/>
              <a:cs typeface="Arial"/>
            </a:endParaRPr>
          </a:p>
          <a:p>
            <a:r>
              <a:rPr lang="vi-VN" dirty="0" smtClean="0">
                <a:latin typeface="Arial"/>
                <a:cs typeface="Arial"/>
              </a:rPr>
              <a:t>iz sredstava osnivača u skladu sa aktom o osnivanju, </a:t>
            </a:r>
            <a:endParaRPr lang="hr-HR" dirty="0" smtClean="0">
              <a:latin typeface="Arial"/>
              <a:cs typeface="Arial"/>
            </a:endParaRPr>
          </a:p>
          <a:p>
            <a:r>
              <a:rPr lang="vi-VN" dirty="0" smtClean="0">
                <a:latin typeface="Arial"/>
                <a:cs typeface="Arial"/>
              </a:rPr>
              <a:t>iz sredstava </a:t>
            </a:r>
            <a:r>
              <a:rPr lang="hr-HR" dirty="0" smtClean="0">
                <a:latin typeface="Arial"/>
                <a:cs typeface="Arial"/>
              </a:rPr>
              <a:t>proračuna</a:t>
            </a:r>
            <a:r>
              <a:rPr lang="vi-VN" dirty="0" smtClean="0">
                <a:latin typeface="Arial"/>
                <a:cs typeface="Arial"/>
              </a:rPr>
              <a:t> Federacije, </a:t>
            </a:r>
            <a:r>
              <a:rPr lang="hr-HR" dirty="0" smtClean="0">
                <a:latin typeface="Arial"/>
                <a:cs typeface="Arial"/>
              </a:rPr>
              <a:t>županije</a:t>
            </a:r>
            <a:r>
              <a:rPr lang="vi-VN" dirty="0" smtClean="0">
                <a:latin typeface="Arial"/>
                <a:cs typeface="Arial"/>
              </a:rPr>
              <a:t> odnosno općine,</a:t>
            </a:r>
            <a:endParaRPr lang="hr-HR" dirty="0" smtClean="0">
              <a:latin typeface="Arial"/>
              <a:cs typeface="Arial"/>
            </a:endParaRPr>
          </a:p>
          <a:p>
            <a:r>
              <a:rPr lang="vi-VN" dirty="0" smtClean="0">
                <a:latin typeface="Arial"/>
                <a:cs typeface="Arial"/>
              </a:rPr>
              <a:t>iz učešća korisnika zdravstvene zaštite u pokriću dijela ili ukupnih troškova zdravstvene zaštite,</a:t>
            </a:r>
            <a:endParaRPr lang="hr-HR" dirty="0" smtClean="0">
              <a:latin typeface="Arial"/>
              <a:cs typeface="Arial"/>
            </a:endParaRPr>
          </a:p>
          <a:p>
            <a:r>
              <a:rPr lang="vi-VN" dirty="0" smtClean="0">
                <a:latin typeface="Arial"/>
                <a:cs typeface="Arial"/>
              </a:rPr>
              <a:t>slobodnom prodajom usluga na tržištu,</a:t>
            </a:r>
            <a:endParaRPr lang="hr-HR" dirty="0" smtClean="0">
              <a:latin typeface="Arial"/>
              <a:cs typeface="Arial"/>
            </a:endParaRPr>
          </a:p>
          <a:p>
            <a:r>
              <a:rPr lang="vi-VN" dirty="0" smtClean="0">
                <a:latin typeface="Arial"/>
                <a:cs typeface="Arial"/>
              </a:rPr>
              <a:t>iz drugih izvora na način i pod uvjetima određenim zakonom, aktom o osnivanju i statutom zdravstvene ustanove. </a:t>
            </a:r>
            <a:endParaRPr lang="hr-HR" dirty="0" smtClean="0">
              <a:latin typeface="Arial"/>
              <a:cs typeface="Arial"/>
            </a:endParaRP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31746" name="Picture 2" descr="C:\Users\pc85984\Desktop\herceg_bosna2011012803564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6770" y="1417638"/>
            <a:ext cx="6461288" cy="4068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Izvori financiranja SKB Mostar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r-HR" dirty="0" smtClean="0"/>
          </a:p>
          <a:p>
            <a:endParaRPr lang="hr-HR" dirty="0" smtClean="0"/>
          </a:p>
        </p:txBody>
      </p:sp>
      <p:pic>
        <p:nvPicPr>
          <p:cNvPr id="32771" name="Picture 3" descr="C:\Users\pc85984\Desktop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308" y="1600200"/>
            <a:ext cx="7466428" cy="2184009"/>
          </a:xfrm>
          <a:prstGeom prst="rect">
            <a:avLst/>
          </a:prstGeom>
          <a:noFill/>
        </p:spPr>
      </p:pic>
      <p:pic>
        <p:nvPicPr>
          <p:cNvPr id="8" name="Picture 4" descr="C:\Users\pc85984\Desktop\logo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250" y="4162019"/>
            <a:ext cx="7582486" cy="1964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33794" name="Picture 2" descr="logo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822574"/>
            <a:ext cx="8229600" cy="1583001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661182" y="3066757"/>
          <a:ext cx="8088923" cy="2110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34818" name="Picture 2" descr="C:\Users\pc85984\Desktop\preuzm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34842" y="1906465"/>
            <a:ext cx="3433909" cy="2384181"/>
          </a:xfrm>
          <a:prstGeom prst="rect">
            <a:avLst/>
          </a:prstGeom>
          <a:noFill/>
        </p:spPr>
      </p:pic>
      <p:pic>
        <p:nvPicPr>
          <p:cNvPr id="34819" name="Picture 3" descr="C:\Users\pc85984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2535" y="1906465"/>
            <a:ext cx="3537072" cy="2384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200" b="1" dirty="0" smtClean="0"/>
              <a:t>Uvod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Sustav financiranja zdravstvene zaštite zauzima središnje mjesto u funkcioniranju zdravstvenoga sustava. </a:t>
            </a:r>
          </a:p>
          <a:p>
            <a:r>
              <a:rPr lang="hr-HR" dirty="0" smtClean="0"/>
              <a:t>Nema države na svijetu koja može osigurati svim svojim stanovnicima sve blagodati koje moderna medicina omogućava. </a:t>
            </a:r>
            <a:endParaRPr lang="hr-HR" dirty="0"/>
          </a:p>
        </p:txBody>
      </p:sp>
      <p:pic>
        <p:nvPicPr>
          <p:cNvPr id="17410" name="Picture 2" descr="Image result for blood cel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4529" y="4571079"/>
            <a:ext cx="2580982" cy="2075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000" dirty="0" smtClean="0"/>
              <a:t>BILATERALNI SPORAZUMI O ZDRAVSTVENOM OSIGURANJU KOJE JE BOSNA I HERCEGOVINA POTPISALA SA DRUGIM DRŽAVAMA ILI JE PROCEDURA RATIFICIRANJA U TIJEKU</a:t>
            </a:r>
            <a:br>
              <a:rPr lang="hr-HR" sz="2000" dirty="0" smtClean="0"/>
            </a:b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35842" name="Picture 2" descr="Image result for evropa karta drza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687" y="1600201"/>
            <a:ext cx="7455047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a-IN" dirty="0" smtClean="0"/>
              <a:t/>
            </a:r>
            <a:br>
              <a:rPr lang="ta-IN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vi-VN" dirty="0" smtClean="0">
                <a:latin typeface="Arial"/>
                <a:cs typeface="Arial"/>
              </a:rPr>
              <a:t>ugovorom sa nadležnim ministarstvom zdravstva koji se na osnovu zakona finan</a:t>
            </a:r>
            <a:r>
              <a:rPr lang="hr-HR" dirty="0" smtClean="0">
                <a:latin typeface="Arial"/>
                <a:cs typeface="Arial"/>
              </a:rPr>
              <a:t>c</a:t>
            </a:r>
            <a:r>
              <a:rPr lang="vi-VN" dirty="0" smtClean="0">
                <a:latin typeface="Arial"/>
                <a:cs typeface="Arial"/>
              </a:rPr>
              <a:t>iraju iz </a:t>
            </a:r>
            <a:r>
              <a:rPr lang="hr-HR" dirty="0" smtClean="0">
                <a:latin typeface="Arial"/>
                <a:cs typeface="Arial"/>
              </a:rPr>
              <a:t>proračuna</a:t>
            </a:r>
            <a:r>
              <a:rPr lang="vi-VN" dirty="0" smtClean="0">
                <a:latin typeface="Arial"/>
                <a:cs typeface="Arial"/>
              </a:rPr>
              <a:t> Federacije odnosno </a:t>
            </a:r>
            <a:r>
              <a:rPr lang="hr-HR" dirty="0" smtClean="0">
                <a:latin typeface="Arial"/>
                <a:cs typeface="Arial"/>
              </a:rPr>
              <a:t>županije</a:t>
            </a:r>
            <a:r>
              <a:rPr lang="ta-IN" dirty="0" smtClean="0">
                <a:latin typeface="Arial"/>
                <a:cs typeface="Arial"/>
              </a:rPr>
              <a:t> – </a:t>
            </a:r>
            <a:r>
              <a:rPr lang="hr-HR" dirty="0" smtClean="0">
                <a:solidFill>
                  <a:srgbClr val="FF0000"/>
                </a:solidFill>
                <a:latin typeface="Arial"/>
                <a:cs typeface="Arial"/>
              </a:rPr>
              <a:t>4 </a:t>
            </a:r>
            <a:r>
              <a:rPr lang="ta-IN" dirty="0" smtClean="0">
                <a:solidFill>
                  <a:srgbClr val="FF0000"/>
                </a:solidFill>
                <a:latin typeface="Arial"/>
                <a:cs typeface="Arial"/>
              </a:rPr>
              <a:t>ž</a:t>
            </a:r>
            <a:r>
              <a:rPr lang="hr-HR" dirty="0" smtClean="0">
                <a:solidFill>
                  <a:srgbClr val="FF0000"/>
                </a:solidFill>
                <a:latin typeface="Arial"/>
                <a:cs typeface="Arial"/>
              </a:rPr>
              <a:t>upanije i </a:t>
            </a:r>
            <a:r>
              <a:rPr lang="ta-IN" dirty="0" smtClean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lang="hr-HR" dirty="0" smtClean="0">
                <a:solidFill>
                  <a:srgbClr val="FF0000"/>
                </a:solidFill>
                <a:latin typeface="Arial"/>
                <a:cs typeface="Arial"/>
              </a:rPr>
              <a:t>ederacija</a:t>
            </a:r>
            <a:r>
              <a:rPr lang="ta-IN" dirty="0" smtClean="0">
                <a:solidFill>
                  <a:srgbClr val="FF0000"/>
                </a:solidFill>
                <a:latin typeface="Arial"/>
                <a:cs typeface="Arial"/>
              </a:rPr>
              <a:t> BiH</a:t>
            </a:r>
            <a:r>
              <a:rPr lang="hr-HR" dirty="0" smtClean="0">
                <a:solidFill>
                  <a:srgbClr val="FF0000"/>
                </a:solidFill>
                <a:latin typeface="Arial"/>
                <a:cs typeface="Arial"/>
              </a:rPr>
              <a:t> su </a:t>
            </a:r>
            <a:r>
              <a:rPr lang="ta-IN" dirty="0" smtClean="0">
                <a:solidFill>
                  <a:srgbClr val="FF0000"/>
                </a:solidFill>
                <a:latin typeface="Arial"/>
                <a:cs typeface="Arial"/>
              </a:rPr>
              <a:t>osnivači SKB Mostar</a:t>
            </a:r>
            <a:r>
              <a:rPr lang="hr-HR" dirty="0" smtClean="0">
                <a:solidFill>
                  <a:srgbClr val="FF0000"/>
                </a:solidFill>
                <a:latin typeface="Arial"/>
                <a:cs typeface="Arial"/>
              </a:rPr>
              <a:t> ali </a:t>
            </a:r>
            <a:r>
              <a:rPr lang="ta-IN" dirty="0" smtClean="0">
                <a:solidFill>
                  <a:srgbClr val="FF0000"/>
                </a:solidFill>
                <a:latin typeface="Arial"/>
                <a:cs typeface="Arial"/>
              </a:rPr>
              <a:t>ona nije dio</a:t>
            </a:r>
            <a:r>
              <a:rPr lang="hr-HR" dirty="0" smtClean="0">
                <a:solidFill>
                  <a:srgbClr val="FF0000"/>
                </a:solidFill>
                <a:latin typeface="Arial"/>
                <a:cs typeface="Arial"/>
              </a:rPr>
              <a:t> proračun</a:t>
            </a:r>
            <a:r>
              <a:rPr lang="ta-IN" dirty="0" smtClean="0">
                <a:solidFill>
                  <a:srgbClr val="FF0000"/>
                </a:solidFill>
                <a:latin typeface="Arial"/>
                <a:cs typeface="Arial"/>
              </a:rPr>
              <a:t>a istih.</a:t>
            </a:r>
            <a:r>
              <a:rPr lang="hr-HR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ta-IN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vi-VN" dirty="0" smtClean="0">
                <a:latin typeface="Arial"/>
                <a:cs typeface="Arial"/>
              </a:rPr>
              <a:t>ugovorom </a:t>
            </a:r>
            <a:r>
              <a:rPr lang="vi-VN" dirty="0">
                <a:latin typeface="Arial"/>
                <a:cs typeface="Arial"/>
              </a:rPr>
              <a:t>sa fakultetima i drugim visokim školama zdravstvenog </a:t>
            </a:r>
            <a:r>
              <a:rPr lang="vi-VN" dirty="0" smtClean="0">
                <a:latin typeface="Arial"/>
                <a:cs typeface="Arial"/>
              </a:rPr>
              <a:t>usmjerenja</a:t>
            </a:r>
            <a:r>
              <a:rPr lang="ta-IN" dirty="0" smtClean="0">
                <a:latin typeface="Arial"/>
                <a:cs typeface="Arial"/>
              </a:rPr>
              <a:t> – </a:t>
            </a:r>
            <a:r>
              <a:rPr lang="ta-IN" dirty="0" smtClean="0">
                <a:solidFill>
                  <a:srgbClr val="FF0000"/>
                </a:solidFill>
                <a:latin typeface="Arial"/>
                <a:cs typeface="Arial"/>
              </a:rPr>
              <a:t>ugovor o suradnji ali bez plaćanja</a:t>
            </a:r>
            <a:endParaRPr lang="hr-HR" dirty="0">
              <a:solidFill>
                <a:srgbClr val="FF0000"/>
              </a:solidFill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19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a-IN" dirty="0" smtClean="0"/>
              <a:t/>
            </a:r>
            <a:br>
              <a:rPr lang="ta-IN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vi-VN" dirty="0">
                <a:latin typeface="Arial"/>
                <a:cs typeface="Arial"/>
              </a:rPr>
              <a:t>ugovorom na osnovu proširenog i dobrovoljnog zdravstvenog </a:t>
            </a:r>
            <a:r>
              <a:rPr lang="vi-VN" dirty="0" smtClean="0">
                <a:latin typeface="Arial"/>
                <a:cs typeface="Arial"/>
              </a:rPr>
              <a:t>osiguranja</a:t>
            </a:r>
            <a:r>
              <a:rPr lang="ta-IN" dirty="0" smtClean="0">
                <a:latin typeface="Arial"/>
                <a:cs typeface="Arial"/>
              </a:rPr>
              <a:t> - </a:t>
            </a:r>
            <a:r>
              <a:rPr lang="ta-IN" dirty="0" smtClean="0">
                <a:solidFill>
                  <a:srgbClr val="FF0000"/>
                </a:solidFill>
                <a:latin typeface="Arial"/>
                <a:cs typeface="Arial"/>
              </a:rPr>
              <a:t>NE</a:t>
            </a:r>
            <a:endParaRPr lang="hr-HR" dirty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vi-VN" dirty="0" smtClean="0">
                <a:latin typeface="Arial"/>
                <a:cs typeface="Arial"/>
              </a:rPr>
              <a:t>iz učešća korisnika zdravstvene zaštite u pokriću dijela ili ukupnih troškova zdravstvene zaštite</a:t>
            </a:r>
            <a:r>
              <a:rPr lang="ta-IN" dirty="0" smtClean="0">
                <a:latin typeface="Arial"/>
                <a:cs typeface="Arial"/>
              </a:rPr>
              <a:t> – </a:t>
            </a:r>
            <a:r>
              <a:rPr lang="hr-HR" dirty="0" smtClean="0">
                <a:solidFill>
                  <a:srgbClr val="FF0000"/>
                </a:solidFill>
                <a:latin typeface="Arial"/>
                <a:cs typeface="Arial"/>
              </a:rPr>
              <a:t>Da </a:t>
            </a:r>
            <a:r>
              <a:rPr lang="ta-IN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hr-HR" dirty="0" smtClean="0">
                <a:solidFill>
                  <a:srgbClr val="FF0000"/>
                </a:solidFill>
                <a:latin typeface="Arial"/>
                <a:cs typeface="Arial"/>
              </a:rPr>
              <a:t>participacija</a:t>
            </a:r>
            <a:r>
              <a:rPr lang="ta-IN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lang="hr-HR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vi-VN" dirty="0" smtClean="0">
                <a:latin typeface="Arial"/>
                <a:cs typeface="Arial"/>
              </a:rPr>
              <a:t>slobodnom </a:t>
            </a:r>
            <a:r>
              <a:rPr lang="vi-VN" dirty="0">
                <a:latin typeface="Arial"/>
                <a:cs typeface="Arial"/>
              </a:rPr>
              <a:t>prodajom usluga na </a:t>
            </a:r>
            <a:r>
              <a:rPr lang="vi-VN" dirty="0" smtClean="0">
                <a:latin typeface="Arial"/>
                <a:cs typeface="Arial"/>
              </a:rPr>
              <a:t>tržištu</a:t>
            </a:r>
            <a:r>
              <a:rPr lang="ta-IN" dirty="0" smtClean="0">
                <a:latin typeface="Arial"/>
                <a:cs typeface="Arial"/>
              </a:rPr>
              <a:t> –</a:t>
            </a:r>
            <a:r>
              <a:rPr lang="ta-IN" dirty="0" smtClean="0">
                <a:solidFill>
                  <a:srgbClr val="FF0000"/>
                </a:solidFill>
                <a:latin typeface="Arial"/>
                <a:cs typeface="Arial"/>
              </a:rPr>
              <a:t>(neosigurani pacijenti, strani državljani bez ugovora...itd.)</a:t>
            </a:r>
            <a:endParaRPr lang="hr-HR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879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b="1" dirty="0" smtClean="0"/>
              <a:t>Ostvaren poslovni prihodi SKB Mostar </a:t>
            </a:r>
            <a:br>
              <a:rPr lang="hr-HR" sz="3600" b="1" dirty="0" smtClean="0"/>
            </a:br>
            <a:r>
              <a:rPr lang="hr-HR" sz="3600" b="1" dirty="0" smtClean="0"/>
              <a:t>2015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7649" cy="4744329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Prihodi od Zavoda zdravstvenog osiguranja HNŽ - </a:t>
            </a:r>
            <a:r>
              <a:rPr lang="hr-HR" b="1" dirty="0" smtClean="0">
                <a:solidFill>
                  <a:srgbClr val="FF0000"/>
                </a:solidFill>
              </a:rPr>
              <a:t>55,01 %.</a:t>
            </a:r>
          </a:p>
          <a:p>
            <a:r>
              <a:rPr lang="hr-HR" dirty="0" smtClean="0"/>
              <a:t>Prihodi od Zavoda zdravstvenog osiguranja </a:t>
            </a:r>
            <a:r>
              <a:rPr lang="hr-HR" dirty="0" err="1" smtClean="0"/>
              <a:t>Zapadnohercegovačke</a:t>
            </a:r>
            <a:r>
              <a:rPr lang="hr-HR" dirty="0" smtClean="0"/>
              <a:t> županije - </a:t>
            </a:r>
            <a:r>
              <a:rPr lang="hr-HR" b="1" dirty="0" smtClean="0">
                <a:solidFill>
                  <a:srgbClr val="FF0000"/>
                </a:solidFill>
              </a:rPr>
              <a:t>15.09 %.</a:t>
            </a:r>
          </a:p>
          <a:p>
            <a:r>
              <a:rPr lang="hr-HR" dirty="0" smtClean="0"/>
              <a:t>Prihodi od fakturirane realizacije Zavodu zdravstvenog osiguranja i reosiguranja  Federacije Bosne i Hercegovine - </a:t>
            </a:r>
            <a:r>
              <a:rPr lang="hr-HR" b="1" dirty="0" smtClean="0">
                <a:solidFill>
                  <a:srgbClr val="FF0000"/>
                </a:solidFill>
              </a:rPr>
              <a:t>10,64%.</a:t>
            </a:r>
          </a:p>
          <a:p>
            <a:r>
              <a:rPr lang="hr-HR" dirty="0" smtClean="0"/>
              <a:t>Prihodi od Zavoda zdravstvenog osiguranja Hercegbosanske županije - </a:t>
            </a:r>
            <a:r>
              <a:rPr lang="hr-HR" b="1" dirty="0" smtClean="0">
                <a:solidFill>
                  <a:srgbClr val="FF0000"/>
                </a:solidFill>
              </a:rPr>
              <a:t>2,97 %.</a:t>
            </a:r>
          </a:p>
          <a:p>
            <a:r>
              <a:rPr lang="hr-HR" dirty="0" smtClean="0"/>
              <a:t>Ostali prihodi - </a:t>
            </a:r>
            <a:r>
              <a:rPr lang="hr-HR" b="1" dirty="0" smtClean="0">
                <a:solidFill>
                  <a:srgbClr val="FF0000"/>
                </a:solidFill>
              </a:rPr>
              <a:t>10,85 % .</a:t>
            </a:r>
            <a:endParaRPr lang="hr-H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/>
              <a:t>C</a:t>
            </a:r>
            <a:r>
              <a:rPr lang="ta-IN" dirty="0" smtClean="0"/>
              <a:t>ijena bolničkog dana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a-IN" sz="2800" dirty="0" smtClean="0"/>
              <a:t>Klinika za abdominalnu kirurgiju </a:t>
            </a:r>
            <a:endParaRPr lang="ta-IN" sz="2800" dirty="0"/>
          </a:p>
          <a:p>
            <a:pPr marL="0" indent="0">
              <a:buNone/>
            </a:pPr>
            <a:r>
              <a:rPr lang="ta-IN" sz="2800" dirty="0" smtClean="0">
                <a:solidFill>
                  <a:srgbClr val="FF0000"/>
                </a:solidFill>
              </a:rPr>
              <a:t>133 KM</a:t>
            </a:r>
          </a:p>
          <a:p>
            <a:pPr marL="0" indent="0">
              <a:buNone/>
            </a:pPr>
            <a:endParaRPr lang="ta-IN" sz="2800" dirty="0"/>
          </a:p>
          <a:p>
            <a:pPr marL="0" indent="0">
              <a:buNone/>
            </a:pPr>
            <a:r>
              <a:rPr lang="ta-IN" sz="2800" dirty="0" smtClean="0"/>
              <a:t>Uključeno:</a:t>
            </a:r>
          </a:p>
          <a:p>
            <a:pPr marL="0" indent="0">
              <a:buNone/>
            </a:pPr>
            <a:endParaRPr lang="ta-IN" sz="2400" dirty="0" smtClean="0"/>
          </a:p>
          <a:p>
            <a:pPr marL="514350" indent="-514350">
              <a:buAutoNum type="arabicPeriod"/>
            </a:pPr>
            <a:endParaRPr lang="ta-IN" sz="2400" dirty="0" smtClean="0"/>
          </a:p>
          <a:p>
            <a:pPr marL="514350" indent="-514350">
              <a:buAutoNum type="arabicPeriod"/>
            </a:pPr>
            <a:r>
              <a:rPr lang="ta-IN" sz="2400" dirty="0" smtClean="0"/>
              <a:t>Rad liječnika i osoblja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S</a:t>
            </a:r>
            <a:r>
              <a:rPr lang="ta-IN" sz="2400" dirty="0" smtClean="0"/>
              <a:t>vi lijekovi čija je cijena manja od 20 KM</a:t>
            </a:r>
          </a:p>
          <a:p>
            <a:pPr marL="514350" indent="-514350">
              <a:buAutoNum type="arabicPeriod"/>
            </a:pPr>
            <a:r>
              <a:rPr lang="ta-IN" sz="2400" dirty="0" smtClean="0"/>
              <a:t>Lab.nalazi, dijagnostičke pretrage manje od 65 KM</a:t>
            </a:r>
          </a:p>
          <a:p>
            <a:pPr marL="514350" indent="-514350">
              <a:buAutoNum type="arabicPeriod"/>
            </a:pPr>
            <a:endParaRPr lang="ta-IN" sz="2400" dirty="0" smtClean="0"/>
          </a:p>
          <a:p>
            <a:pPr marL="514350" indent="-514350">
              <a:buAutoNum type="arabicPeriod"/>
            </a:pPr>
            <a:endParaRPr lang="ta-IN" sz="2400" dirty="0" smtClean="0"/>
          </a:p>
          <a:p>
            <a:pPr marL="0" indent="0">
              <a:buNone/>
            </a:pPr>
            <a:r>
              <a:rPr lang="ta-IN" dirty="0" smtClean="0">
                <a:solidFill>
                  <a:srgbClr val="FF0000"/>
                </a:solidFill>
              </a:rPr>
              <a:t>Sve ostalo ide na trošak bolnice</a:t>
            </a:r>
            <a:r>
              <a:rPr lang="ta-IN" dirty="0" smtClean="0">
                <a:solidFill>
                  <a:srgbClr val="FF0000"/>
                </a:solidFill>
                <a:latin typeface="Arial"/>
                <a:cs typeface="Arial"/>
              </a:rPr>
              <a:t>!</a:t>
            </a:r>
          </a:p>
          <a:p>
            <a:pPr marL="0" indent="0">
              <a:buNone/>
            </a:pPr>
            <a:endParaRPr lang="ta-IN" dirty="0"/>
          </a:p>
          <a:p>
            <a:pPr marL="514350" indent="-514350">
              <a:buAutoNum type="arabicPeriod"/>
            </a:pPr>
            <a:endParaRPr lang="ta-IN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628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200" b="1" dirty="0" smtClean="0"/>
              <a:t>U P U T S T V O</a:t>
            </a:r>
            <a:br>
              <a:rPr lang="hr-HR" sz="3200" b="1" dirty="0" smtClean="0"/>
            </a:br>
            <a:r>
              <a:rPr lang="hr-HR" sz="3200" dirty="0" smtClean="0"/>
              <a:t> </a:t>
            </a:r>
            <a:r>
              <a:rPr lang="hr-HR" sz="3200" b="1" dirty="0" smtClean="0"/>
              <a:t>za primjenu Tarifa zdravstvenih usluga</a:t>
            </a:r>
            <a:r>
              <a:rPr lang="hr-HR" sz="3200" dirty="0" smtClean="0"/>
              <a:t/>
            </a:r>
            <a:br>
              <a:rPr lang="hr-HR" sz="3200" dirty="0" smtClean="0"/>
            </a:b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Na osnovu člana 100. alineja 4. Zakona o zdravstvenom osiguranju ("Službene novine Federacije Bosne i Hercegovine" broj: 30/97 i 07/02),  člana 21. stav 1. alineja 5. Statuta Zavoda zdravstvenog osiguranja i reosiguranja Federacije Bosne i Hercegovine i člana 6. Odluke o izmjenama i dopunama Tarife zdravstvenih usluga broj: </a:t>
            </a:r>
            <a:r>
              <a:rPr lang="hr-HR" b="1" u="sng" dirty="0" smtClean="0">
                <a:solidFill>
                  <a:srgbClr val="FF0000"/>
                </a:solidFill>
              </a:rPr>
              <a:t>02/IV-1843/07 od 17.12.2007</a:t>
            </a:r>
            <a:r>
              <a:rPr lang="hr-HR" dirty="0" smtClean="0"/>
              <a:t>. godine, direktor Zavoda zdravstvenog osiguranja i reosiguranja Federacije Bosne i Hercegovine (u daljem tekstu: Federalni zavod osiguranja i reosiguranja), propisuje</a:t>
            </a:r>
          </a:p>
          <a:p>
            <a:r>
              <a:rPr lang="hr-HR" dirty="0" smtClean="0"/>
              <a:t> 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U </a:t>
            </a:r>
            <a:r>
              <a:rPr lang="en-GB" dirty="0" err="1" smtClean="0"/>
              <a:t>cijeni</a:t>
            </a:r>
            <a:r>
              <a:rPr lang="en-GB" dirty="0" smtClean="0"/>
              <a:t> BO </a:t>
            </a:r>
            <a:r>
              <a:rPr lang="en-GB" dirty="0" err="1" smtClean="0"/>
              <a:t>dana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sadržani</a:t>
            </a:r>
            <a:r>
              <a:rPr lang="en-GB" dirty="0" smtClean="0"/>
              <a:t> </a:t>
            </a:r>
            <a:r>
              <a:rPr lang="en-GB" dirty="0" err="1" smtClean="0"/>
              <a:t>troškovi</a:t>
            </a:r>
            <a:r>
              <a:rPr lang="en-GB" dirty="0" smtClean="0"/>
              <a:t> </a:t>
            </a:r>
            <a:r>
              <a:rPr lang="en-GB" dirty="0" err="1" smtClean="0"/>
              <a:t>rada</a:t>
            </a:r>
            <a:r>
              <a:rPr lang="en-GB" dirty="0" smtClean="0"/>
              <a:t> </a:t>
            </a:r>
            <a:r>
              <a:rPr lang="en-GB" dirty="0" err="1" smtClean="0"/>
              <a:t>medicinskog</a:t>
            </a:r>
            <a:r>
              <a:rPr lang="en-GB" dirty="0" smtClean="0"/>
              <a:t> </a:t>
            </a:r>
            <a:r>
              <a:rPr lang="en-GB" dirty="0" err="1" smtClean="0"/>
              <a:t>tima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nemedicinskog</a:t>
            </a:r>
            <a:r>
              <a:rPr lang="en-GB" dirty="0" smtClean="0"/>
              <a:t> </a:t>
            </a:r>
            <a:r>
              <a:rPr lang="en-GB" dirty="0" err="1" smtClean="0"/>
              <a:t>osoblja</a:t>
            </a:r>
            <a:r>
              <a:rPr lang="en-GB" dirty="0" smtClean="0"/>
              <a:t>, </a:t>
            </a:r>
            <a:r>
              <a:rPr lang="en-GB" dirty="0" err="1" smtClean="0"/>
              <a:t>kao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materijalni</a:t>
            </a:r>
            <a:r>
              <a:rPr lang="en-GB" dirty="0" smtClean="0"/>
              <a:t> </a:t>
            </a:r>
            <a:r>
              <a:rPr lang="en-GB" dirty="0" err="1" smtClean="0"/>
              <a:t>troškovi</a:t>
            </a:r>
            <a:r>
              <a:rPr lang="en-GB" dirty="0" smtClean="0"/>
              <a:t>..</a:t>
            </a:r>
            <a:endParaRPr lang="hr-HR" dirty="0" smtClean="0"/>
          </a:p>
          <a:p>
            <a:r>
              <a:rPr lang="en-GB" dirty="0" smtClean="0"/>
              <a:t> </a:t>
            </a:r>
            <a:endParaRPr lang="hr-HR" dirty="0" smtClean="0"/>
          </a:p>
          <a:p>
            <a:r>
              <a:rPr lang="en-GB" dirty="0" smtClean="0"/>
              <a:t>U </a:t>
            </a:r>
            <a:r>
              <a:rPr lang="en-GB" dirty="0" err="1" smtClean="0"/>
              <a:t>cijeni</a:t>
            </a:r>
            <a:r>
              <a:rPr lang="en-GB" dirty="0" smtClean="0"/>
              <a:t> BO </a:t>
            </a:r>
            <a:r>
              <a:rPr lang="en-GB" dirty="0" err="1" smtClean="0"/>
              <a:t>dana</a:t>
            </a:r>
            <a:r>
              <a:rPr lang="en-GB" dirty="0" smtClean="0"/>
              <a:t> </a:t>
            </a:r>
            <a:r>
              <a:rPr lang="en-GB" dirty="0" err="1" smtClean="0"/>
              <a:t>sadržani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 </a:t>
            </a:r>
            <a:r>
              <a:rPr lang="en-GB" dirty="0" err="1" smtClean="0"/>
              <a:t>specijalistički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konzilijarni</a:t>
            </a:r>
            <a:r>
              <a:rPr lang="en-GB" dirty="0" smtClean="0"/>
              <a:t> </a:t>
            </a:r>
            <a:r>
              <a:rPr lang="en-GB" dirty="0" err="1" smtClean="0"/>
              <a:t>pregledi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ležeće</a:t>
            </a:r>
            <a:r>
              <a:rPr lang="en-GB" dirty="0" smtClean="0"/>
              <a:t> </a:t>
            </a:r>
            <a:r>
              <a:rPr lang="en-GB" dirty="0" err="1" smtClean="0"/>
              <a:t>bolesnike</a:t>
            </a:r>
            <a:r>
              <a:rPr lang="en-GB" dirty="0" smtClean="0"/>
              <a:t>, a </a:t>
            </a:r>
            <a:r>
              <a:rPr lang="en-GB" dirty="0" err="1" smtClean="0"/>
              <a:t>ambulantni</a:t>
            </a:r>
            <a:r>
              <a:rPr lang="en-GB" dirty="0" smtClean="0"/>
              <a:t> </a:t>
            </a:r>
            <a:r>
              <a:rPr lang="en-GB" dirty="0" err="1" smtClean="0"/>
              <a:t>pregledi</a:t>
            </a:r>
            <a:r>
              <a:rPr lang="en-GB" dirty="0" smtClean="0"/>
              <a:t> se </a:t>
            </a:r>
            <a:r>
              <a:rPr lang="en-GB" dirty="0" err="1" smtClean="0"/>
              <a:t>posebno</a:t>
            </a:r>
            <a:r>
              <a:rPr lang="en-GB" dirty="0" smtClean="0"/>
              <a:t> </a:t>
            </a:r>
            <a:r>
              <a:rPr lang="en-GB" dirty="0" err="1" smtClean="0"/>
              <a:t>obračunavaju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fakturi</a:t>
            </a:r>
            <a:r>
              <a:rPr lang="hr-HR" dirty="0" smtClean="0"/>
              <a:t>raju</a:t>
            </a:r>
            <a:r>
              <a:rPr lang="en-GB" dirty="0" smtClean="0"/>
              <a:t>. </a:t>
            </a:r>
            <a:endParaRPr lang="hr-HR" dirty="0" smtClean="0"/>
          </a:p>
          <a:p>
            <a:r>
              <a:rPr lang="en-GB" dirty="0" smtClean="0"/>
              <a:t> </a:t>
            </a:r>
            <a:endParaRPr lang="hr-H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688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2370"/>
            <a:ext cx="8229600" cy="5633794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U </a:t>
            </a:r>
            <a:r>
              <a:rPr lang="en-GB" dirty="0" err="1" smtClean="0"/>
              <a:t>cijeni</a:t>
            </a:r>
            <a:r>
              <a:rPr lang="en-GB" dirty="0" smtClean="0"/>
              <a:t> BO </a:t>
            </a:r>
            <a:r>
              <a:rPr lang="en-GB" dirty="0" err="1" smtClean="0"/>
              <a:t>dana</a:t>
            </a:r>
            <a:r>
              <a:rPr lang="en-GB" dirty="0" smtClean="0"/>
              <a:t> </a:t>
            </a:r>
            <a:r>
              <a:rPr lang="en-GB" dirty="0" err="1" smtClean="0"/>
              <a:t>nije</a:t>
            </a:r>
            <a:r>
              <a:rPr lang="en-GB" dirty="0" smtClean="0"/>
              <a:t> </a:t>
            </a:r>
            <a:r>
              <a:rPr lang="en-GB" dirty="0" err="1" smtClean="0"/>
              <a:t>sadržano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posebno</a:t>
            </a:r>
            <a:r>
              <a:rPr lang="en-GB" dirty="0" smtClean="0"/>
              <a:t> se </a:t>
            </a:r>
            <a:r>
              <a:rPr lang="en-GB" dirty="0" err="1" smtClean="0"/>
              <a:t>fakturi</a:t>
            </a:r>
            <a:r>
              <a:rPr lang="hr-HR" dirty="0" smtClean="0"/>
              <a:t>ra</a:t>
            </a:r>
            <a:r>
              <a:rPr lang="en-GB" dirty="0" smtClean="0"/>
              <a:t> </a:t>
            </a:r>
            <a:r>
              <a:rPr lang="en-GB" dirty="0" err="1" smtClean="0"/>
              <a:t>sljedeće</a:t>
            </a:r>
            <a:r>
              <a:rPr lang="en-GB" dirty="0" smtClean="0"/>
              <a:t>:</a:t>
            </a:r>
            <a:endParaRPr lang="hr-HR" dirty="0" smtClean="0"/>
          </a:p>
          <a:p>
            <a:endParaRPr lang="hr-HR" sz="2000" dirty="0" smtClean="0"/>
          </a:p>
          <a:p>
            <a:pPr lvl="3"/>
            <a:r>
              <a:rPr lang="en-GB" dirty="0" smtClean="0"/>
              <a:t> 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lijekovi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čija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potrošnja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prelazi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prosječnu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potrošnju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20 KM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računajući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ukupan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period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hospitalizacije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pacijenta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fakturi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ra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razlika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iznad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20 KM),</a:t>
            </a:r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pPr lvl="3"/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materijal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ugradnju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tijelo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bolesnika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implantati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),</a:t>
            </a:r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pPr lvl="3"/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troškovi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operativnih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zahvata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rad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utrošak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potrošnog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medicinskog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materijala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posebno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specificiranog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osam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grupa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),</a:t>
            </a:r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pPr lvl="3"/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troškovi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određenih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dijagnostičkih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laboratorijskih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pretraga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čija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pojedinačna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cijena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utvrđena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Tarifom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zdravstvenih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usluga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zajedno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troškovima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potrošnog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materijala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iz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Odjeljka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IV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Tarife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prelazi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50%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cijene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BO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dana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odjeljenju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odnosno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vrsti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njege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kojem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pacijent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hospitaliziran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Fakturi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ra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samo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razlika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između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jedinične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cijene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te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usluge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50%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cijene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BO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dana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.  </a:t>
            </a:r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 </a:t>
            </a:r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endParaRPr lang="hr-HR" sz="2000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a-IN" dirty="0" smtClean="0"/>
              <a:t/>
            </a:r>
            <a:br>
              <a:rPr lang="ta-IN" dirty="0" smtClean="0"/>
            </a:br>
            <a:r>
              <a:rPr lang="ta-IN" dirty="0"/>
              <a:t/>
            </a:r>
            <a:br>
              <a:rPr lang="ta-IN" dirty="0"/>
            </a:br>
            <a:endParaRPr lang="en-US" dirty="0"/>
          </a:p>
        </p:txBody>
      </p:sp>
      <p:pic>
        <p:nvPicPr>
          <p:cNvPr id="4" name="Content Placeholder 3" descr="IMG_3946(1)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9" t="11266" r="2820" b="8858"/>
          <a:stretch/>
        </p:blipFill>
        <p:spPr>
          <a:xfrm>
            <a:off x="286018" y="720840"/>
            <a:ext cx="8557663" cy="5812495"/>
          </a:xfrm>
        </p:spPr>
      </p:pic>
    </p:spTree>
    <p:extLst>
      <p:ext uri="{BB962C8B-B14F-4D97-AF65-F5344CB8AC3E}">
        <p14:creationId xmlns:p14="http://schemas.microsoft.com/office/powerpoint/2010/main" xmlns="" val="43033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a-IN" dirty="0" smtClean="0"/>
              <a:t>Razdoblje 1.1.2015-31.12.2015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1086247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098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200" b="1" dirty="0" smtClean="0"/>
              <a:t>Uvod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Zdravstvena industrija vodeća je industrija novih tehnologija u svijetu.</a:t>
            </a:r>
          </a:p>
          <a:p>
            <a:r>
              <a:rPr lang="hr-HR" dirty="0" smtClean="0"/>
              <a:t>Ulaganje u zdravlje treba biti temeljna investicijska strategija svakoga pojedinca i svakoga društva</a:t>
            </a:r>
            <a:endParaRPr lang="hr-HR" dirty="0"/>
          </a:p>
        </p:txBody>
      </p:sp>
      <p:pic>
        <p:nvPicPr>
          <p:cNvPr id="16385" name="Picture 1" descr="C:\Users\pc85984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7619" y="4304714"/>
            <a:ext cx="6597748" cy="182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Cijene usluga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46651" cy="4525963"/>
          </a:xfrm>
        </p:spPr>
        <p:txBody>
          <a:bodyPr/>
          <a:lstStyle/>
          <a:p>
            <a:r>
              <a:rPr lang="ta-IN" dirty="0" smtClean="0">
                <a:latin typeface="Arial"/>
                <a:cs typeface="Arial"/>
              </a:rPr>
              <a:t>Prvi specijalistički pregled – </a:t>
            </a:r>
            <a:r>
              <a:rPr lang="ta-IN" dirty="0" smtClean="0">
                <a:solidFill>
                  <a:srgbClr val="FF0000"/>
                </a:solidFill>
                <a:latin typeface="Arial"/>
                <a:cs typeface="Arial"/>
              </a:rPr>
              <a:t>8 KM</a:t>
            </a:r>
            <a:endParaRPr lang="ta-IN" dirty="0" smtClean="0">
              <a:latin typeface="Arial"/>
              <a:cs typeface="Arial"/>
            </a:endParaRPr>
          </a:p>
          <a:p>
            <a:r>
              <a:rPr lang="ta-IN" dirty="0" smtClean="0">
                <a:latin typeface="Arial"/>
                <a:cs typeface="Arial"/>
              </a:rPr>
              <a:t>Primarna obrada rane sa šivanjem – </a:t>
            </a:r>
            <a:r>
              <a:rPr lang="ta-IN" dirty="0" smtClean="0">
                <a:solidFill>
                  <a:srgbClr val="FF0000"/>
                </a:solidFill>
                <a:latin typeface="Arial"/>
                <a:cs typeface="Arial"/>
              </a:rPr>
              <a:t>62,40 KM</a:t>
            </a:r>
          </a:p>
          <a:p>
            <a:endParaRPr lang="ta-IN" dirty="0" smtClean="0">
              <a:latin typeface="Arial"/>
              <a:cs typeface="Arial"/>
            </a:endParaRPr>
          </a:p>
          <a:p>
            <a:r>
              <a:rPr lang="ta-IN" smtClean="0">
                <a:latin typeface="Arial"/>
                <a:cs typeface="Arial"/>
              </a:rPr>
              <a:t>Apendektomija bez peritonitisa – </a:t>
            </a:r>
            <a:r>
              <a:rPr lang="ta-IN" smtClean="0">
                <a:solidFill>
                  <a:srgbClr val="FF0000"/>
                </a:solidFill>
                <a:latin typeface="Arial"/>
                <a:cs typeface="Arial"/>
              </a:rPr>
              <a:t>224 KM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45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Što učiniti?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Arial"/>
                <a:cs typeface="Arial"/>
              </a:rPr>
              <a:t>Plaćanje po jedinici usluge – DRG</a:t>
            </a:r>
          </a:p>
          <a:p>
            <a:r>
              <a:rPr lang="hr-HR" dirty="0" smtClean="0">
                <a:latin typeface="Arial"/>
                <a:cs typeface="Arial"/>
              </a:rPr>
              <a:t>Usklađivanje </a:t>
            </a:r>
            <a:r>
              <a:rPr lang="hr-HR" dirty="0" err="1" smtClean="0">
                <a:latin typeface="Arial"/>
                <a:cs typeface="Arial"/>
              </a:rPr>
              <a:t>cjenovnika</a:t>
            </a:r>
            <a:r>
              <a:rPr lang="hr-HR" dirty="0" smtClean="0">
                <a:latin typeface="Arial"/>
                <a:cs typeface="Arial"/>
              </a:rPr>
              <a:t> </a:t>
            </a:r>
            <a:r>
              <a:rPr lang="hr-HR" dirty="0" smtClean="0">
                <a:latin typeface="Arial"/>
                <a:cs typeface="Arial"/>
              </a:rPr>
              <a:t>usluga </a:t>
            </a:r>
            <a:endParaRPr lang="hr-HR" dirty="0" smtClean="0">
              <a:latin typeface="Arial"/>
              <a:cs typeface="Arial"/>
            </a:endParaRPr>
          </a:p>
          <a:p>
            <a:r>
              <a:rPr lang="ta-IN" dirty="0" smtClean="0">
                <a:latin typeface="Arial"/>
                <a:cs typeface="Arial"/>
              </a:rPr>
              <a:t>Uvođenjem c</a:t>
            </a:r>
            <a:r>
              <a:rPr lang="hr-HR" dirty="0" smtClean="0">
                <a:latin typeface="Arial"/>
                <a:cs typeface="Arial"/>
              </a:rPr>
              <a:t>ijena za nove procedure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11266" name="Picture 2" descr="Image result for how to make better health syst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2406" y="3955952"/>
            <a:ext cx="4451594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012" y="193369"/>
            <a:ext cx="8229600" cy="652157"/>
          </a:xfrm>
        </p:spPr>
        <p:txBody>
          <a:bodyPr>
            <a:normAutofit fontScale="90000"/>
          </a:bodyPr>
          <a:lstStyle/>
          <a:p>
            <a:pPr algn="l"/>
            <a:r>
              <a:rPr lang="ta-IN" b="1" dirty="0" smtClean="0"/>
              <a:t>Trošarine </a:t>
            </a:r>
            <a:r>
              <a:rPr lang="ta-IN" b="1" dirty="0" smtClean="0"/>
              <a:t>na duhan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>
                <a:latin typeface="Arial"/>
                <a:cs typeface="Arial"/>
              </a:rPr>
              <a:t>Najmanje</a:t>
            </a:r>
            <a:r>
              <a:rPr lang="en-US" dirty="0">
                <a:latin typeface="Arial"/>
                <a:cs typeface="Arial"/>
              </a:rPr>
              <a:t> 30 </a:t>
            </a:r>
            <a:r>
              <a:rPr lang="en-US" dirty="0" err="1">
                <a:latin typeface="Arial"/>
                <a:cs typeface="Arial"/>
              </a:rPr>
              <a:t>zemalja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širom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svijeta</a:t>
            </a:r>
            <a:r>
              <a:rPr lang="en-US" dirty="0">
                <a:latin typeface="Arial"/>
                <a:cs typeface="Arial"/>
              </a:rPr>
              <a:t> do </a:t>
            </a:r>
            <a:r>
              <a:rPr lang="en-US" dirty="0" err="1">
                <a:latin typeface="Arial"/>
                <a:cs typeface="Arial"/>
              </a:rPr>
              <a:t>sada</a:t>
            </a:r>
            <a:r>
              <a:rPr lang="en-US" dirty="0">
                <a:latin typeface="Arial"/>
                <a:cs typeface="Arial"/>
              </a:rPr>
              <a:t> se </a:t>
            </a:r>
            <a:r>
              <a:rPr lang="en-US" dirty="0" err="1">
                <a:latin typeface="Arial"/>
                <a:cs typeface="Arial"/>
              </a:rPr>
              <a:t>odlučilo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dio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sredstava</a:t>
            </a:r>
            <a:r>
              <a:rPr lang="en-US" dirty="0">
                <a:latin typeface="Arial"/>
                <a:cs typeface="Arial"/>
              </a:rPr>
              <a:t> od </a:t>
            </a:r>
            <a:r>
              <a:rPr lang="en-US" dirty="0" err="1">
                <a:latin typeface="Arial"/>
                <a:cs typeface="Arial"/>
              </a:rPr>
              <a:t>trošarine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duhanske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proizvode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usmjeriti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zdravstvo</a:t>
            </a:r>
            <a:r>
              <a:rPr lang="en-US" dirty="0">
                <a:latin typeface="Arial"/>
                <a:cs typeface="Arial"/>
              </a:rPr>
              <a:t>. </a:t>
            </a:r>
            <a:endParaRPr lang="ta-IN" dirty="0" smtClean="0">
              <a:latin typeface="Arial"/>
              <a:cs typeface="Arial"/>
            </a:endParaRPr>
          </a:p>
          <a:p>
            <a:endParaRPr lang="ta-IN" dirty="0" smtClean="0"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Kostarika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ima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najbolju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praksu</a:t>
            </a:r>
            <a:r>
              <a:rPr lang="en-US" dirty="0">
                <a:latin typeface="Arial"/>
                <a:cs typeface="Arial"/>
              </a:rPr>
              <a:t> u </a:t>
            </a:r>
            <a:r>
              <a:rPr lang="en-US" dirty="0" err="1">
                <a:latin typeface="Arial"/>
                <a:cs typeface="Arial"/>
              </a:rPr>
              <a:t>svojoj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regiji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preusmjeravajući</a:t>
            </a:r>
            <a:r>
              <a:rPr lang="en-US" dirty="0">
                <a:latin typeface="Arial"/>
                <a:cs typeface="Arial"/>
              </a:rPr>
              <a:t> 100% od </a:t>
            </a:r>
            <a:r>
              <a:rPr lang="en-US" dirty="0" err="1">
                <a:latin typeface="Arial"/>
                <a:cs typeface="Arial"/>
              </a:rPr>
              <a:t>svih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trošarina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duhanske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proizvode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promociju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zdravlja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kontrolu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duhana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ta-IN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U </a:t>
            </a:r>
            <a:r>
              <a:rPr lang="en-US" dirty="0" err="1">
                <a:latin typeface="Arial"/>
                <a:cs typeface="Arial"/>
              </a:rPr>
              <a:t>Evropskoj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uniji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trošarine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duhanske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proizvode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velike</a:t>
            </a:r>
            <a:r>
              <a:rPr lang="en-US" dirty="0">
                <a:latin typeface="Arial"/>
                <a:cs typeface="Arial"/>
              </a:rPr>
              <a:t> u </a:t>
            </a:r>
            <a:r>
              <a:rPr lang="en-US" dirty="0" err="1">
                <a:latin typeface="Arial"/>
                <a:cs typeface="Arial"/>
              </a:rPr>
              <a:t>odnosu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njihovu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prvobitnu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cijenu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iznose</a:t>
            </a:r>
            <a:r>
              <a:rPr lang="en-US" dirty="0">
                <a:latin typeface="Arial"/>
                <a:cs typeface="Arial"/>
              </a:rPr>
              <a:t> 70-80%. </a:t>
            </a:r>
            <a:endParaRPr lang="hr-HR" dirty="0" smtClean="0"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Osim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što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ovako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visoke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trošarine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uspijevaju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drastično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smanjiti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broj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pušača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posebno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među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mladima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dijelovi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sredstava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prikupljenih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ovim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trošarinama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usmjeravaju</a:t>
            </a:r>
            <a:r>
              <a:rPr lang="en-US" dirty="0">
                <a:latin typeface="Arial"/>
                <a:cs typeface="Arial"/>
              </a:rPr>
              <a:t> se </a:t>
            </a:r>
            <a:r>
              <a:rPr lang="en-US" dirty="0" err="1">
                <a:latin typeface="Arial"/>
                <a:cs typeface="Arial"/>
              </a:rPr>
              <a:t>na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podržavanje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zdravstvenih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mjera</a:t>
            </a:r>
            <a:r>
              <a:rPr lang="en-US" dirty="0">
                <a:latin typeface="Arial"/>
                <a:cs typeface="Arial"/>
              </a:rPr>
              <a:t>.</a:t>
            </a:r>
            <a:r>
              <a:rPr lang="en-US" dirty="0"/>
              <a:t> </a:t>
            </a:r>
          </a:p>
        </p:txBody>
      </p:sp>
      <p:pic>
        <p:nvPicPr>
          <p:cNvPr id="10242" name="Picture 2" descr="Image result for porez na duh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5854" y="142110"/>
            <a:ext cx="3339758" cy="1406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376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a-IN" dirty="0" smtClean="0"/>
              <a:t/>
            </a:r>
            <a:br>
              <a:rPr lang="ta-IN" dirty="0" smtClean="0"/>
            </a:br>
            <a:r>
              <a:rPr lang="ta-IN" dirty="0"/>
              <a:t/>
            </a:r>
            <a:br>
              <a:rPr lang="ta-I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520"/>
            <a:ext cx="8229600" cy="5394643"/>
          </a:xfrm>
        </p:spPr>
        <p:txBody>
          <a:bodyPr>
            <a:normAutofit/>
          </a:bodyPr>
          <a:lstStyle/>
          <a:p>
            <a:r>
              <a:rPr lang="en-US" dirty="0" err="1"/>
              <a:t>Među</a:t>
            </a:r>
            <a:r>
              <a:rPr lang="en-US" dirty="0"/>
              <a:t> </a:t>
            </a:r>
            <a:r>
              <a:rPr lang="en-US" dirty="0" err="1"/>
              <a:t>najčešćim</a:t>
            </a:r>
            <a:r>
              <a:rPr lang="en-US" dirty="0"/>
              <a:t> </a:t>
            </a:r>
            <a:r>
              <a:rPr lang="en-US" dirty="0" err="1"/>
              <a:t>uzročnicima</a:t>
            </a:r>
            <a:r>
              <a:rPr lang="en-US" dirty="0"/>
              <a:t> </a:t>
            </a:r>
            <a:r>
              <a:rPr lang="en-US" dirty="0" err="1"/>
              <a:t>smrti</a:t>
            </a:r>
            <a:r>
              <a:rPr lang="en-US" dirty="0"/>
              <a:t> u </a:t>
            </a:r>
            <a:r>
              <a:rPr lang="en-US" dirty="0" err="1"/>
              <a:t>FBiH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rak</a:t>
            </a:r>
            <a:r>
              <a:rPr lang="en-US" dirty="0"/>
              <a:t> </a:t>
            </a:r>
            <a:r>
              <a:rPr lang="en-US" dirty="0" err="1"/>
              <a:t>pluća</a:t>
            </a:r>
            <a:r>
              <a:rPr lang="en-US" dirty="0"/>
              <a:t>, </a:t>
            </a:r>
            <a:r>
              <a:rPr lang="en-US" dirty="0" err="1"/>
              <a:t>akutni</a:t>
            </a:r>
            <a:r>
              <a:rPr lang="en-US" dirty="0"/>
              <a:t> </a:t>
            </a:r>
            <a:r>
              <a:rPr lang="en-US" dirty="0" err="1"/>
              <a:t>infarkt</a:t>
            </a:r>
            <a:r>
              <a:rPr lang="en-US" dirty="0"/>
              <a:t> </a:t>
            </a:r>
            <a:r>
              <a:rPr lang="en-US" dirty="0" err="1"/>
              <a:t>miokarda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bolesti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direktno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povezati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konzumiranjem</a:t>
            </a:r>
            <a:r>
              <a:rPr lang="en-US" dirty="0"/>
              <a:t> </a:t>
            </a:r>
            <a:r>
              <a:rPr lang="en-US" dirty="0" err="1"/>
              <a:t>duhana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/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izloženošću</a:t>
            </a:r>
            <a:r>
              <a:rPr lang="en-US" dirty="0"/>
              <a:t> </a:t>
            </a:r>
            <a:r>
              <a:rPr lang="en-US" dirty="0" err="1"/>
              <a:t>duhanskom</a:t>
            </a:r>
            <a:r>
              <a:rPr lang="en-US" dirty="0"/>
              <a:t> </a:t>
            </a:r>
            <a:r>
              <a:rPr lang="en-US" dirty="0" err="1"/>
              <a:t>dimu</a:t>
            </a:r>
            <a:r>
              <a:rPr lang="en-US" dirty="0" smtClean="0"/>
              <a:t>. </a:t>
            </a:r>
            <a:endParaRPr lang="ta-IN" dirty="0" smtClean="0"/>
          </a:p>
          <a:p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/>
              <a:t>toga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troškovi</a:t>
            </a:r>
            <a:r>
              <a:rPr lang="en-US" dirty="0"/>
              <a:t> </a:t>
            </a:r>
            <a:r>
              <a:rPr lang="en-US" dirty="0" err="1"/>
              <a:t>zdravstva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veliki</a:t>
            </a:r>
            <a:r>
              <a:rPr lang="en-US" dirty="0"/>
              <a:t> </a:t>
            </a:r>
            <a:r>
              <a:rPr lang="en-US" dirty="0" err="1"/>
              <a:t>upravo</a:t>
            </a:r>
            <a:r>
              <a:rPr lang="en-US" dirty="0"/>
              <a:t> u </a:t>
            </a:r>
            <a:r>
              <a:rPr lang="en-US" dirty="0" err="1"/>
              <a:t>tretiranju</a:t>
            </a:r>
            <a:r>
              <a:rPr lang="en-US" dirty="0"/>
              <a:t> </a:t>
            </a:r>
            <a:r>
              <a:rPr lang="en-US" dirty="0" err="1"/>
              <a:t>bolesti</a:t>
            </a:r>
            <a:r>
              <a:rPr lang="en-US" dirty="0"/>
              <a:t> </a:t>
            </a:r>
            <a:r>
              <a:rPr lang="en-US" dirty="0" err="1"/>
              <a:t>čiji</a:t>
            </a:r>
            <a:r>
              <a:rPr lang="en-US" dirty="0"/>
              <a:t> se </a:t>
            </a:r>
            <a:r>
              <a:rPr lang="en-US" dirty="0" err="1"/>
              <a:t>uzrok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veliki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rizika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pronaći</a:t>
            </a:r>
            <a:r>
              <a:rPr lang="en-US" dirty="0"/>
              <a:t> u </a:t>
            </a:r>
            <a:r>
              <a:rPr lang="en-US" dirty="0" err="1"/>
              <a:t>konzumiranju</a:t>
            </a:r>
            <a:r>
              <a:rPr lang="en-US" dirty="0"/>
              <a:t> </a:t>
            </a:r>
            <a:r>
              <a:rPr lang="en-US" dirty="0" err="1"/>
              <a:t>duhana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9218" name="Picture 2" descr="Image result for pušenje i zdravlj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5366" y="4191000"/>
            <a:ext cx="1378633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1960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a-IN" dirty="0" smtClean="0"/>
              <a:t/>
            </a:r>
            <a:br>
              <a:rPr lang="ta-IN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Izdvajanje</a:t>
            </a:r>
            <a:r>
              <a:rPr lang="en-US" dirty="0"/>
              <a:t> </a:t>
            </a:r>
            <a:r>
              <a:rPr lang="en-US" dirty="0" err="1"/>
              <a:t>dijela</a:t>
            </a:r>
            <a:r>
              <a:rPr lang="en-US" dirty="0"/>
              <a:t> </a:t>
            </a:r>
            <a:r>
              <a:rPr lang="en-US" dirty="0" err="1"/>
              <a:t>sredstava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trošarine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duhanske</a:t>
            </a:r>
            <a:r>
              <a:rPr lang="en-US" dirty="0"/>
              <a:t> </a:t>
            </a:r>
            <a:r>
              <a:rPr lang="en-US" dirty="0" err="1"/>
              <a:t>proizvode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njihovo</a:t>
            </a:r>
            <a:r>
              <a:rPr lang="en-US" dirty="0"/>
              <a:t> </a:t>
            </a:r>
            <a:r>
              <a:rPr lang="en-US" dirty="0" err="1"/>
              <a:t>usmjeravanje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zdravstvo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perspektive</a:t>
            </a:r>
            <a:r>
              <a:rPr lang="en-US" dirty="0"/>
              <a:t> </a:t>
            </a:r>
            <a:r>
              <a:rPr lang="en-US" dirty="0" err="1"/>
              <a:t>djeluje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logičan</a:t>
            </a:r>
            <a:r>
              <a:rPr lang="en-US" dirty="0"/>
              <a:t> </a:t>
            </a:r>
            <a:r>
              <a:rPr lang="en-US" dirty="0" err="1"/>
              <a:t>potez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do </a:t>
            </a:r>
            <a:r>
              <a:rPr lang="en-US" dirty="0" err="1"/>
              <a:t>sada</a:t>
            </a:r>
            <a:r>
              <a:rPr lang="en-US" dirty="0"/>
              <a:t> </a:t>
            </a:r>
            <a:r>
              <a:rPr lang="en-US" dirty="0" err="1"/>
              <a:t>prepoznale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mnoge</a:t>
            </a:r>
            <a:r>
              <a:rPr lang="en-US" dirty="0"/>
              <a:t> </a:t>
            </a:r>
            <a:r>
              <a:rPr lang="en-US" dirty="0" err="1"/>
              <a:t>zemlje</a:t>
            </a:r>
            <a:r>
              <a:rPr lang="en-US" dirty="0"/>
              <a:t> </a:t>
            </a:r>
            <a:r>
              <a:rPr lang="en-US" dirty="0" err="1"/>
              <a:t>širom</a:t>
            </a:r>
            <a:r>
              <a:rPr lang="en-US" dirty="0"/>
              <a:t> </a:t>
            </a:r>
            <a:r>
              <a:rPr lang="en-US" dirty="0" err="1"/>
              <a:t>svijeta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5040" y="3995224"/>
            <a:ext cx="2855742" cy="23915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419198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a-IN" dirty="0" smtClean="0"/>
              <a:t/>
            </a:r>
            <a:br>
              <a:rPr lang="ta-IN" dirty="0" smtClean="0"/>
            </a:br>
            <a:endParaRPr lang="en-US" dirty="0"/>
          </a:p>
        </p:txBody>
      </p:sp>
      <p:pic>
        <p:nvPicPr>
          <p:cNvPr id="4" name="Content Placeholder 3" descr="IMG_3950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61" t="18777" r="3515" b="40834"/>
          <a:stretch/>
        </p:blipFill>
        <p:spPr>
          <a:xfrm>
            <a:off x="457200" y="221687"/>
            <a:ext cx="8134785" cy="6483277"/>
          </a:xfrm>
        </p:spPr>
      </p:pic>
    </p:spTree>
    <p:extLst>
      <p:ext uri="{BB962C8B-B14F-4D97-AF65-F5344CB8AC3E}">
        <p14:creationId xmlns:p14="http://schemas.microsoft.com/office/powerpoint/2010/main" xmlns="" val="28792456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a-IN" dirty="0"/>
              <a:t/>
            </a:r>
            <a:br>
              <a:rPr lang="ta-IN" dirty="0"/>
            </a:br>
            <a:endParaRPr lang="ta-IN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7453"/>
            <a:ext cx="8229600" cy="4403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a-IN" dirty="0">
                <a:latin typeface="Arial"/>
                <a:cs typeface="Arial"/>
              </a:rPr>
              <a:t>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prvi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plan</a:t>
            </a:r>
            <a:r>
              <a:rPr lang="ta-IN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u </a:t>
            </a:r>
            <a:r>
              <a:rPr lang="en-US" dirty="0" err="1">
                <a:latin typeface="Arial"/>
                <a:cs typeface="Arial"/>
              </a:rPr>
              <a:t>smanjivanju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zdravstvene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potrošnje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ta-IN" dirty="0" smtClean="0">
                <a:latin typeface="Arial"/>
                <a:cs typeface="Arial"/>
              </a:rPr>
              <a:t>treba </a:t>
            </a:r>
            <a:r>
              <a:rPr lang="en-US" dirty="0" err="1" smtClean="0">
                <a:latin typeface="Arial"/>
                <a:cs typeface="Arial"/>
              </a:rPr>
              <a:t>stavi</a:t>
            </a:r>
            <a:r>
              <a:rPr lang="ta-IN" dirty="0" smtClean="0">
                <a:latin typeface="Arial"/>
                <a:cs typeface="Arial"/>
              </a:rPr>
              <a:t>ti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preventiv</a:t>
            </a:r>
            <a:r>
              <a:rPr lang="ta-IN" dirty="0" smtClean="0">
                <a:latin typeface="Arial"/>
                <a:cs typeface="Arial"/>
              </a:rPr>
              <a:t>u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odnosno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primarn</a:t>
            </a:r>
            <a:r>
              <a:rPr lang="ta-IN" dirty="0" smtClean="0">
                <a:latin typeface="Arial"/>
                <a:cs typeface="Arial"/>
              </a:rPr>
              <a:t>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zdravstven</a:t>
            </a:r>
            <a:r>
              <a:rPr lang="ta-IN" dirty="0" smtClean="0">
                <a:latin typeface="Arial"/>
                <a:cs typeface="Arial"/>
              </a:rPr>
              <a:t>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zaštit</a:t>
            </a:r>
            <a:r>
              <a:rPr lang="ta-IN" dirty="0" smtClean="0">
                <a:latin typeface="Arial"/>
                <a:cs typeface="Arial"/>
              </a:rPr>
              <a:t>u</a:t>
            </a:r>
            <a:r>
              <a:rPr lang="en-US" dirty="0" smtClean="0">
                <a:latin typeface="Arial"/>
                <a:cs typeface="Arial"/>
              </a:rPr>
              <a:t>. </a:t>
            </a: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Općenito</a:t>
            </a:r>
            <a:r>
              <a:rPr lang="en-US" dirty="0"/>
              <a:t> </a:t>
            </a:r>
            <a:r>
              <a:rPr lang="en-US" dirty="0" smtClean="0"/>
              <a:t>se </a:t>
            </a:r>
            <a:r>
              <a:rPr lang="en-US" dirty="0" err="1"/>
              <a:t>smatra</a:t>
            </a:r>
            <a:r>
              <a:rPr lang="en-US" dirty="0"/>
              <a:t> da je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razine</a:t>
            </a:r>
            <a:r>
              <a:rPr lang="en-US" dirty="0"/>
              <a:t> </a:t>
            </a:r>
            <a:r>
              <a:rPr lang="en-US" dirty="0" err="1"/>
              <a:t>zdravstvene</a:t>
            </a:r>
            <a:r>
              <a:rPr lang="en-US" dirty="0"/>
              <a:t> </a:t>
            </a:r>
            <a:r>
              <a:rPr lang="en-US" dirty="0" err="1"/>
              <a:t>zaštite</a:t>
            </a:r>
            <a:r>
              <a:rPr lang="en-US" dirty="0"/>
              <a:t> </a:t>
            </a:r>
            <a:r>
              <a:rPr lang="en-US" dirty="0" err="1"/>
              <a:t>najpovoljniji</a:t>
            </a:r>
            <a:r>
              <a:rPr lang="en-US" dirty="0"/>
              <a:t> </a:t>
            </a:r>
            <a:r>
              <a:rPr lang="en-US" dirty="0" err="1" smtClean="0"/>
              <a:t>odnos</a:t>
            </a:r>
            <a:r>
              <a:rPr lang="en-US" dirty="0" smtClean="0"/>
              <a:t> </a:t>
            </a:r>
            <a:r>
              <a:rPr lang="en-US" dirty="0" err="1" smtClean="0"/>
              <a:t>troška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ulaganja</a:t>
            </a:r>
            <a:r>
              <a:rPr lang="en-US" dirty="0"/>
              <a:t> </a:t>
            </a:r>
            <a:r>
              <a:rPr lang="en-US" dirty="0" smtClean="0"/>
              <a:t>u </a:t>
            </a:r>
            <a:r>
              <a:rPr lang="en-US" dirty="0" err="1" smtClean="0"/>
              <a:t>zdravstvo</a:t>
            </a:r>
            <a:r>
              <a:rPr lang="ta-IN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6148" name="AutoShape 4" descr="Image result for primary health c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150" name="Picture 6" descr="Image result for primary health c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5047" y="3921370"/>
            <a:ext cx="3763108" cy="27467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407709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a-IN" dirty="0" smtClean="0"/>
              <a:t/>
            </a:r>
            <a:br>
              <a:rPr lang="ta-IN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2709"/>
            <a:ext cx="8229600" cy="381234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Različiti</a:t>
            </a:r>
            <a:r>
              <a:rPr lang="en-US" dirty="0" smtClean="0"/>
              <a:t> </a:t>
            </a:r>
            <a:r>
              <a:rPr lang="en-US" dirty="0" err="1"/>
              <a:t>oblici</a:t>
            </a:r>
            <a:r>
              <a:rPr lang="en-US" dirty="0"/>
              <a:t> </a:t>
            </a:r>
            <a:r>
              <a:rPr lang="en-US" dirty="0" err="1"/>
              <a:t>smanjivanja</a:t>
            </a:r>
            <a:r>
              <a:rPr lang="en-US" dirty="0"/>
              <a:t> </a:t>
            </a:r>
            <a:r>
              <a:rPr lang="en-US" dirty="0" err="1"/>
              <a:t>zdravstvene</a:t>
            </a:r>
            <a:r>
              <a:rPr lang="en-US" dirty="0"/>
              <a:t> </a:t>
            </a:r>
            <a:r>
              <a:rPr lang="en-US" dirty="0" err="1"/>
              <a:t>potrošnje</a:t>
            </a:r>
            <a:r>
              <a:rPr lang="en-US" dirty="0"/>
              <a:t> (</a:t>
            </a:r>
            <a:r>
              <a:rPr lang="en-US" dirty="0" err="1"/>
              <a:t>potrošnja</a:t>
            </a:r>
            <a:r>
              <a:rPr lang="en-US" dirty="0"/>
              <a:t> </a:t>
            </a:r>
            <a:r>
              <a:rPr lang="en-US" dirty="0" err="1"/>
              <a:t>lijekova</a:t>
            </a:r>
            <a:r>
              <a:rPr lang="en-US" dirty="0"/>
              <a:t>, </a:t>
            </a:r>
            <a:r>
              <a:rPr lang="en-US" dirty="0" err="1"/>
              <a:t>kontrola</a:t>
            </a:r>
            <a:r>
              <a:rPr lang="en-US" dirty="0"/>
              <a:t> </a:t>
            </a:r>
            <a:r>
              <a:rPr lang="en-US" dirty="0" err="1"/>
              <a:t>izgradnje</a:t>
            </a:r>
            <a:r>
              <a:rPr lang="en-US" dirty="0"/>
              <a:t> </a:t>
            </a:r>
            <a:r>
              <a:rPr lang="en-US" dirty="0" err="1"/>
              <a:t>kapitalnih</a:t>
            </a:r>
            <a:r>
              <a:rPr lang="en-US" dirty="0"/>
              <a:t> </a:t>
            </a:r>
            <a:r>
              <a:rPr lang="en-US" dirty="0" err="1"/>
              <a:t>objekata</a:t>
            </a:r>
            <a:r>
              <a:rPr lang="en-US" dirty="0"/>
              <a:t> u </a:t>
            </a:r>
            <a:r>
              <a:rPr lang="en-US" dirty="0" err="1"/>
              <a:t>zdravstvu</a:t>
            </a:r>
            <a:r>
              <a:rPr lang="en-US" dirty="0"/>
              <a:t>, </a:t>
            </a:r>
            <a:r>
              <a:rPr lang="en-US" dirty="0" err="1"/>
              <a:t>kontrola</a:t>
            </a:r>
            <a:r>
              <a:rPr lang="en-US" dirty="0"/>
              <a:t> </a:t>
            </a:r>
            <a:r>
              <a:rPr lang="en-US" dirty="0" err="1"/>
              <a:t>bolesničkih</a:t>
            </a:r>
            <a:r>
              <a:rPr lang="en-US" dirty="0"/>
              <a:t> </a:t>
            </a:r>
            <a:r>
              <a:rPr lang="en-US" dirty="0" err="1"/>
              <a:t>kreveta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sl.) </a:t>
            </a:r>
            <a:endParaRPr lang="ta-IN" dirty="0" smtClean="0"/>
          </a:p>
          <a:p>
            <a:pPr marL="0" indent="0">
              <a:buNone/>
            </a:pPr>
            <a:endParaRPr lang="ta-IN" dirty="0" smtClean="0"/>
          </a:p>
          <a:p>
            <a:pPr marL="0" indent="0">
              <a:buNone/>
            </a:pPr>
            <a:r>
              <a:rPr lang="en-US" dirty="0" err="1"/>
              <a:t>Učinkovit</a:t>
            </a:r>
            <a:r>
              <a:rPr lang="en-US" dirty="0"/>
              <a:t> </a:t>
            </a:r>
            <a:r>
              <a:rPr lang="en-US" dirty="0" err="1"/>
              <a:t>zdravstveni</a:t>
            </a:r>
            <a:r>
              <a:rPr lang="en-US" dirty="0"/>
              <a:t> </a:t>
            </a:r>
            <a:r>
              <a:rPr lang="en-US" dirty="0" err="1"/>
              <a:t>sustav</a:t>
            </a:r>
            <a:r>
              <a:rPr lang="en-US" dirty="0"/>
              <a:t> </a:t>
            </a:r>
            <a:r>
              <a:rPr lang="en-US" dirty="0" err="1"/>
              <a:t>podrazumijeva</a:t>
            </a:r>
            <a:r>
              <a:rPr lang="en-US" dirty="0"/>
              <a:t> </a:t>
            </a:r>
            <a:r>
              <a:rPr lang="en-US" dirty="0" err="1"/>
              <a:t>maksimalnu</a:t>
            </a:r>
            <a:r>
              <a:rPr lang="en-US" dirty="0"/>
              <a:t> </a:t>
            </a:r>
            <a:r>
              <a:rPr lang="en-US" dirty="0" err="1"/>
              <a:t>kvalitetu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minimalne</a:t>
            </a:r>
            <a:r>
              <a:rPr lang="ta-IN" dirty="0"/>
              <a:t> </a:t>
            </a:r>
            <a:r>
              <a:rPr lang="en-US" dirty="0" err="1"/>
              <a:t>troškove</a:t>
            </a:r>
            <a:r>
              <a:rPr lang="en-US" dirty="0"/>
              <a:t>. </a:t>
            </a:r>
            <a:endParaRPr lang="ta-IN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122" name="Picture 2" descr="Image result for lijekov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3022" y="4375052"/>
            <a:ext cx="4733778" cy="2482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238430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73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a-IN" dirty="0" smtClean="0"/>
              <a:t/>
            </a:r>
            <a:br>
              <a:rPr lang="ta-IN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5588"/>
            <a:ext cx="8229600" cy="34325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a-IN" dirty="0" smtClean="0"/>
          </a:p>
          <a:p>
            <a:r>
              <a:rPr lang="en-US" dirty="0" err="1" smtClean="0">
                <a:latin typeface="Arial"/>
                <a:cs typeface="Arial"/>
              </a:rPr>
              <a:t>Može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li </a:t>
            </a:r>
            <a:r>
              <a:rPr lang="en-US" dirty="0" err="1" smtClean="0">
                <a:latin typeface="Arial"/>
                <a:cs typeface="Arial"/>
              </a:rPr>
              <a:t>zdravstveni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sustav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ta-IN" dirty="0" smtClean="0">
                <a:latin typeface="Arial"/>
                <a:cs typeface="Arial"/>
              </a:rPr>
              <a:t>u našoj zemlji </a:t>
            </a:r>
            <a:r>
              <a:rPr lang="en-US" dirty="0" err="1" smtClean="0">
                <a:latin typeface="Arial"/>
                <a:cs typeface="Arial"/>
              </a:rPr>
              <a:t>pronaći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rješenje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kako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ista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sredstva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dobiti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više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vrijednosti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ili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kako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promjenom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postupka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dobiti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istu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korist</a:t>
            </a:r>
            <a:r>
              <a:rPr lang="ta-IN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za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manje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novca</a:t>
            </a:r>
            <a:r>
              <a:rPr lang="en-US" dirty="0">
                <a:latin typeface="Arial"/>
                <a:cs typeface="Arial"/>
              </a:rPr>
              <a:t>?</a:t>
            </a:r>
          </a:p>
        </p:txBody>
      </p:sp>
      <p:sp>
        <p:nvSpPr>
          <p:cNvPr id="4100" name="AutoShape 4" descr="Image result for primary health c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102" name="AutoShape 6" descr="Image result for primary health c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106" name="Picture 10" descr="Image result for zdravstvo u bi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3446584"/>
            <a:ext cx="5686425" cy="3052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52298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Opći nedostatak financijskih sredstava uz rastuću zdravstvenu potrošnju smatra se teško rješivim problemom.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Razlozi su tome višestruki. 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" name="Picture 2" descr="Image result for mon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9791" y="3840480"/>
            <a:ext cx="3601329" cy="2832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468"/>
            <a:ext cx="8229600" cy="5197695"/>
          </a:xfrm>
        </p:spPr>
        <p:txBody>
          <a:bodyPr/>
          <a:lstStyle/>
          <a:p>
            <a:r>
              <a:rPr lang="hr-HR" b="1" i="1" dirty="0" smtClean="0"/>
              <a:t>Prvi</a:t>
            </a:r>
            <a:r>
              <a:rPr lang="hr-HR" dirty="0" smtClean="0"/>
              <a:t> se svakako odnosi na težnju rasta ponude zdravstvenih usluga: stalni tehnološki napredak u medicini sve češće je nudio nove metode otkrivanja bolesti i liječenja, naročito u području dijagnostike.</a:t>
            </a:r>
            <a:endParaRPr lang="hr-HR" dirty="0"/>
          </a:p>
        </p:txBody>
      </p:sp>
      <p:sp>
        <p:nvSpPr>
          <p:cNvPr id="36866" name="AutoShape 2" descr="Image result for research laborato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6868" name="AutoShape 4" descr="Image result for research laborato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6869" name="Picture 5" descr="C:\Users\pc85984\Desktop\preuzm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5729" y="4110306"/>
            <a:ext cx="4171071" cy="2015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5078"/>
            <a:ext cx="8229600" cy="5071086"/>
          </a:xfrm>
        </p:spPr>
        <p:txBody>
          <a:bodyPr/>
          <a:lstStyle/>
          <a:p>
            <a:r>
              <a:rPr lang="hr-HR" b="1" i="1" dirty="0" smtClean="0"/>
              <a:t>Drugi</a:t>
            </a:r>
            <a:r>
              <a:rPr lang="hr-HR" dirty="0" smtClean="0"/>
              <a:t> čimbenik rastuće zdravstvene potrošnje odnosi se na rastući dohodak stanovništva koji je omogućio veću zdravstvenu potrošnju, pogotovo onu za koju kažemo da je troškovno intenzivna (bolnička zdravstvena zaštita).</a:t>
            </a:r>
            <a:endParaRPr lang="hr-HR" dirty="0"/>
          </a:p>
        </p:txBody>
      </p:sp>
      <p:sp>
        <p:nvSpPr>
          <p:cNvPr id="14338" name="AutoShape 2" descr="Image result for expensive in healthc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4339" name="Picture 3" descr="C:\Users\pc85984\Desktop\Healthcare_costs_smal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225" y="4009293"/>
            <a:ext cx="4445390" cy="1927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9656"/>
            <a:ext cx="8229600" cy="5366508"/>
          </a:xfrm>
        </p:spPr>
        <p:txBody>
          <a:bodyPr/>
          <a:lstStyle/>
          <a:p>
            <a:r>
              <a:rPr lang="hr-HR" dirty="0" smtClean="0"/>
              <a:t>Treći razlog se nalazi u sveprisutnom procesu demografskoga starenja. </a:t>
            </a:r>
            <a:endParaRPr lang="hr-HR" dirty="0"/>
          </a:p>
        </p:txBody>
      </p:sp>
      <p:pic>
        <p:nvPicPr>
          <p:cNvPr id="13313" name="Picture 1" descr="C:\Users\pc85984\Desktop\parents-getting-old-380x3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1342" y="2210093"/>
            <a:ext cx="5148775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200" dirty="0" smtClean="0"/>
              <a:t>Glavni ciljevi u financiranju zdravstva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je osigurati sredstva za zdravstvenu zaštitu, </a:t>
            </a:r>
          </a:p>
          <a:p>
            <a:r>
              <a:rPr lang="hr-HR" dirty="0" smtClean="0"/>
              <a:t>postaviti ispravne ekonomske poticaje u korištenju i pružanju zdravstvenih usluga, </a:t>
            </a:r>
          </a:p>
          <a:p>
            <a:r>
              <a:rPr lang="hr-HR" dirty="0" smtClean="0"/>
              <a:t>osigurati da korisnici imaju odgovarajući pristup individualnoj zdravstvenoj zaštiti,</a:t>
            </a:r>
          </a:p>
          <a:p>
            <a:r>
              <a:rPr lang="hr-HR" dirty="0" smtClean="0"/>
              <a:t>osigurati financiranje javno-zdravstvenih usluga od opće važnosti.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Elementi sustava financiranja zdravstva su: prikupljanje sredstava, zbrajanje sredstava i plaćanje korištenja zdravstvene zaštite. </a:t>
            </a:r>
          </a:p>
          <a:p>
            <a:r>
              <a:rPr lang="hr-HR" dirty="0" smtClean="0"/>
              <a:t>Financiranje zdravstvenoga sustava započinje procesom prikupljanja sredstava koje može biti javno i privatno.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1216</Words>
  <Application>Microsoft Macintosh PowerPoint</Application>
  <PresentationFormat>On-screen Show (4:3)</PresentationFormat>
  <Paragraphs>159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Krvna slika SKB Mostar</vt:lpstr>
      <vt:lpstr>Uvod</vt:lpstr>
      <vt:lpstr>Uvod</vt:lpstr>
      <vt:lpstr> </vt:lpstr>
      <vt:lpstr> </vt:lpstr>
      <vt:lpstr>  </vt:lpstr>
      <vt:lpstr>  </vt:lpstr>
      <vt:lpstr>Glavni ciljevi u financiranju zdravstva</vt:lpstr>
      <vt:lpstr>  </vt:lpstr>
      <vt:lpstr>MODELI ZDRAVSTVENIH SUSTAVA </vt:lpstr>
      <vt:lpstr>RAZLIKA MEĐU MODELIMA “NAJBOLJI  IZBOR” </vt:lpstr>
      <vt:lpstr>  </vt:lpstr>
      <vt:lpstr>Član 61.  </vt:lpstr>
      <vt:lpstr>Član 62.  </vt:lpstr>
      <vt:lpstr>Član 62.  </vt:lpstr>
      <vt:lpstr> </vt:lpstr>
      <vt:lpstr>Izvori financiranja SKB Mostar</vt:lpstr>
      <vt:lpstr>  </vt:lpstr>
      <vt:lpstr> </vt:lpstr>
      <vt:lpstr>BILATERALNI SPORAZUMI O ZDRAVSTVENOM OSIGURANJU KOJE JE BOSNA I HERCEGOVINA POTPISALA SA DRUGIM DRŽAVAMA ILI JE PROCEDURA RATIFICIRANJA U TIJEKU </vt:lpstr>
      <vt:lpstr> </vt:lpstr>
      <vt:lpstr> </vt:lpstr>
      <vt:lpstr>Ostvaren poslovni prihodi SKB Mostar  2015</vt:lpstr>
      <vt:lpstr>Cijena bolničkog dana</vt:lpstr>
      <vt:lpstr>U P U T S T V O  za primjenu Tarifa zdravstvenih usluga </vt:lpstr>
      <vt:lpstr> </vt:lpstr>
      <vt:lpstr> </vt:lpstr>
      <vt:lpstr>  </vt:lpstr>
      <vt:lpstr>Razdoblje 1.1.2015-31.12.2015</vt:lpstr>
      <vt:lpstr>Cijene usluga </vt:lpstr>
      <vt:lpstr>Što učiniti?</vt:lpstr>
      <vt:lpstr>Trošarine na duhan</vt:lpstr>
      <vt:lpstr> 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Vlatka</dc:creator>
  <cp:lastModifiedBy>pc85984</cp:lastModifiedBy>
  <cp:revision>82</cp:revision>
  <dcterms:created xsi:type="dcterms:W3CDTF">2016-12-12T23:07:23Z</dcterms:created>
  <dcterms:modified xsi:type="dcterms:W3CDTF">2016-12-16T07:27:04Z</dcterms:modified>
</cp:coreProperties>
</file>