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Radni_list_programa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gijenski\Desktop\Ocjena%202014\Racunanje%20stopa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gijenski\Desktop\Ocjena%202014\Racunanje%20stopa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bs-Latn-BA" sz="1200"/>
              <a:t>Broj oboljelih od  malignih neoplazmi na području HNK/Ž u periodu od 2010-2014g.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Sheet1!$E$7</c:f>
              <c:strCache>
                <c:ptCount val="1"/>
                <c:pt idx="0">
                  <c:v>broj oboljelih</c:v>
                </c:pt>
              </c:strCache>
            </c:strRef>
          </c:tx>
          <c:cat>
            <c:strRef>
              <c:f>Sheet1!$D$8:$D$12</c:f>
              <c:strCache>
                <c:ptCount val="5"/>
                <c:pt idx="0">
                  <c:v>2010g.</c:v>
                </c:pt>
                <c:pt idx="1">
                  <c:v>2011g.</c:v>
                </c:pt>
                <c:pt idx="2">
                  <c:v>2012g.</c:v>
                </c:pt>
                <c:pt idx="3">
                  <c:v>2013g.</c:v>
                </c:pt>
                <c:pt idx="4">
                  <c:v>2014g.</c:v>
                </c:pt>
              </c:strCache>
            </c:strRef>
          </c:cat>
          <c:val>
            <c:numRef>
              <c:f>Sheet1!$E$8:$E$12</c:f>
              <c:numCache>
                <c:formatCode>General</c:formatCode>
                <c:ptCount val="5"/>
                <c:pt idx="0">
                  <c:v>255</c:v>
                </c:pt>
                <c:pt idx="1">
                  <c:v>621</c:v>
                </c:pt>
                <c:pt idx="2">
                  <c:v>665</c:v>
                </c:pt>
                <c:pt idx="3">
                  <c:v>748</c:v>
                </c:pt>
                <c:pt idx="4">
                  <c:v>905</c:v>
                </c:pt>
              </c:numCache>
            </c:numRef>
          </c:val>
        </c:ser>
        <c:axId val="87990656"/>
        <c:axId val="87992192"/>
      </c:barChart>
      <c:catAx>
        <c:axId val="8799065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87992192"/>
        <c:crosses val="autoZero"/>
        <c:auto val="1"/>
        <c:lblAlgn val="ctr"/>
        <c:lblOffset val="100"/>
      </c:catAx>
      <c:valAx>
        <c:axId val="87992192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sr-Latn-CS"/>
          </a:p>
        </c:txPr>
        <c:crossAx val="879906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 pitchFamily="18" charset="0"/>
          <a:ea typeface="Calibri"/>
          <a:cs typeface="Times New Roman" pitchFamily="18" charset="0"/>
        </a:defRPr>
      </a:pPr>
      <a:endParaRPr lang="sr-Latn-C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6.6282426341808948E-2"/>
                  <c:y val="0.13888914371140754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6.4074596960038546E-2"/>
                  <c:y val="-3.8186003448598058E-3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1.782739264800777E-2"/>
                  <c:y val="-8.018415173831427E-4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6.3269632885539114E-3"/>
                  <c:y val="-1.1403137714582004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1.8371733108222845E-2"/>
                  <c:y val="1.8473952891810856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8.6406334143537045E-2"/>
                  <c:y val="6.6758402772468958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-8.9324328913601966E-2"/>
                  <c:y val="5.39374325782093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-2.6603208794834601E-2"/>
                  <c:y val="-6.0291007313407023E-3"/>
                </c:manualLayout>
              </c:layout>
              <c:showCatName val="1"/>
              <c:showPercent val="1"/>
            </c:dLbl>
            <c:dLbl>
              <c:idx val="8"/>
              <c:layout>
                <c:manualLayout>
                  <c:x val="3.3715924141644954E-2"/>
                  <c:y val="1.0787486515641857E-3"/>
                </c:manualLayout>
              </c:layout>
              <c:showCatName val="1"/>
              <c:showPercent val="1"/>
            </c:dLbl>
            <c:dLbl>
              <c:idx val="9"/>
              <c:layout>
                <c:manualLayout>
                  <c:x val="0.20330582521916737"/>
                  <c:y val="3.1283710895361659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Sheet4!$B$3:$B$12</c:f>
              <c:strCache>
                <c:ptCount val="10"/>
                <c:pt idx="0">
                  <c:v>Pluća i bronh</c:v>
                </c:pt>
                <c:pt idx="1">
                  <c:v>Kolon i Rektum</c:v>
                </c:pt>
                <c:pt idx="2">
                  <c:v>Prostata</c:v>
                </c:pt>
                <c:pt idx="3">
                  <c:v>Druge neoplazme kože</c:v>
                </c:pt>
                <c:pt idx="4">
                  <c:v>Mokračni mjehur</c:v>
                </c:pt>
                <c:pt idx="5">
                  <c:v>Žeuldac</c:v>
                </c:pt>
                <c:pt idx="6">
                  <c:v>Mozak i kičmena moždina</c:v>
                </c:pt>
                <c:pt idx="7">
                  <c:v>Jetra</c:v>
                </c:pt>
                <c:pt idx="8">
                  <c:v>Bubreg</c:v>
                </c:pt>
                <c:pt idx="9">
                  <c:v>Larings</c:v>
                </c:pt>
              </c:strCache>
            </c:strRef>
          </c:cat>
          <c:val>
            <c:numRef>
              <c:f>Sheet4!$C$3:$C$12</c:f>
              <c:numCache>
                <c:formatCode>General</c:formatCode>
                <c:ptCount val="10"/>
                <c:pt idx="0">
                  <c:v>157</c:v>
                </c:pt>
                <c:pt idx="1">
                  <c:v>57</c:v>
                </c:pt>
                <c:pt idx="2">
                  <c:v>51</c:v>
                </c:pt>
                <c:pt idx="3">
                  <c:v>64</c:v>
                </c:pt>
                <c:pt idx="4">
                  <c:v>25</c:v>
                </c:pt>
                <c:pt idx="5">
                  <c:v>31</c:v>
                </c:pt>
                <c:pt idx="6">
                  <c:v>14</c:v>
                </c:pt>
                <c:pt idx="7">
                  <c:v>10</c:v>
                </c:pt>
                <c:pt idx="8">
                  <c:v>11</c:v>
                </c:pt>
                <c:pt idx="9">
                  <c:v>11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5795756780402678"/>
                  <c:y val="0.12260207057451347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6.2386154855644679E-2"/>
                  <c:y val="-7.9971930592009327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8.0875218722659764E-2"/>
                  <c:y val="-1.7822251385243581E-3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5.0171916010498703E-2"/>
                  <c:y val="2.4838145231846031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8.6574256342957207E-2"/>
                  <c:y val="7.5363079615049122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3.9212270341207354E-2"/>
                  <c:y val="-3.5615339749198491E-4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-0.11383420822397212"/>
                  <c:y val="8.3464931466900025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-9.8372047244094526E-2"/>
                  <c:y val="3.6816127150772836E-2"/>
                </c:manualLayout>
              </c:layout>
              <c:showCatName val="1"/>
              <c:showPercent val="1"/>
            </c:dLbl>
            <c:dLbl>
              <c:idx val="8"/>
              <c:layout>
                <c:manualLayout>
                  <c:x val="3.7155839895013212E-2"/>
                  <c:y val="0"/>
                </c:manualLayout>
              </c:layout>
              <c:showCatName val="1"/>
              <c:showPercent val="1"/>
            </c:dLbl>
            <c:dLbl>
              <c:idx val="9"/>
              <c:layout>
                <c:manualLayout>
                  <c:x val="0.23287882764654169"/>
                  <c:y val="5.7870370370370393E-3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Sheet4!$B$14:$B$23</c:f>
              <c:strCache>
                <c:ptCount val="10"/>
                <c:pt idx="0">
                  <c:v>Dojka</c:v>
                </c:pt>
                <c:pt idx="1">
                  <c:v>Druge neoplazme  kože</c:v>
                </c:pt>
                <c:pt idx="2">
                  <c:v>Kolon i rektum</c:v>
                </c:pt>
                <c:pt idx="3">
                  <c:v>Pluća i bronh</c:v>
                </c:pt>
                <c:pt idx="4">
                  <c:v>Cervix uterii</c:v>
                </c:pt>
                <c:pt idx="5">
                  <c:v>Corpus uterii</c:v>
                </c:pt>
                <c:pt idx="6">
                  <c:v>Ovarij</c:v>
                </c:pt>
                <c:pt idx="7">
                  <c:v>Žeuldac</c:v>
                </c:pt>
                <c:pt idx="8">
                  <c:v>Non hodzkin</c:v>
                </c:pt>
                <c:pt idx="9">
                  <c:v>Tiroidea</c:v>
                </c:pt>
              </c:strCache>
            </c:strRef>
          </c:cat>
          <c:val>
            <c:numRef>
              <c:f>Sheet4!$C$14:$C$23</c:f>
              <c:numCache>
                <c:formatCode>General</c:formatCode>
                <c:ptCount val="10"/>
                <c:pt idx="0">
                  <c:v>65</c:v>
                </c:pt>
                <c:pt idx="1">
                  <c:v>46</c:v>
                </c:pt>
                <c:pt idx="2">
                  <c:v>43</c:v>
                </c:pt>
                <c:pt idx="3">
                  <c:v>33</c:v>
                </c:pt>
                <c:pt idx="4">
                  <c:v>22</c:v>
                </c:pt>
                <c:pt idx="5">
                  <c:v>24</c:v>
                </c:pt>
                <c:pt idx="6">
                  <c:v>27</c:v>
                </c:pt>
                <c:pt idx="7">
                  <c:v>17</c:v>
                </c:pt>
                <c:pt idx="8">
                  <c:v>4</c:v>
                </c:pt>
                <c:pt idx="9">
                  <c:v>10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0BA3D-BCF8-4264-B521-03BD1CAB2C74}" type="datetimeFigureOut">
              <a:rPr lang="sr-Latn-CS" smtClean="0"/>
              <a:pPr/>
              <a:t>15.12.2016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43C4A-F162-4B76-81EC-5D922CEA81B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/>
              <a:t>Bilježimo li porast broja malignih bolesti?</a:t>
            </a:r>
            <a:endParaRPr lang="hr-HR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Inga </a:t>
            </a:r>
            <a:r>
              <a:rPr lang="hr-HR" dirty="0" err="1" smtClean="0"/>
              <a:t>Marijanović</a:t>
            </a:r>
            <a:endParaRPr lang="hr-HR" dirty="0" smtClean="0"/>
          </a:p>
          <a:p>
            <a:r>
              <a:rPr lang="hr-HR" dirty="0" smtClean="0"/>
              <a:t>Klinika za onkologiju</a:t>
            </a:r>
          </a:p>
          <a:p>
            <a:r>
              <a:rPr lang="hr-HR" dirty="0" smtClean="0"/>
              <a:t>SKB </a:t>
            </a:r>
            <a:r>
              <a:rPr lang="hr-HR" dirty="0" smtClean="0"/>
              <a:t>Mostar 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Komparativnim pregledom broja oboljelih od malignih bolesti na području HNŽ za razdoblje  od </a:t>
            </a:r>
            <a:r>
              <a:rPr lang="hr-HR" b="1" dirty="0"/>
              <a:t>2010.-2014.g.potvrđuje se činjenica da iz godine u godinu broj oboljelih se povećava i to gotovo 4x više oboljelih u 2014.g u odnosu na 2010.g.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>
            <a:normAutofit fontScale="90000"/>
          </a:bodyPr>
          <a:lstStyle/>
          <a:p>
            <a:r>
              <a:rPr lang="hr-HR" sz="1300" dirty="0"/>
              <a:t>Vodeće lokalizacije u obolijevanju od malignoma kod muškarca u  2014. god. </a:t>
            </a:r>
            <a:br>
              <a:rPr lang="hr-HR" sz="1300" dirty="0"/>
            </a:br>
            <a:r>
              <a:rPr lang="hr-HR" dirty="0"/>
              <a:t> </a:t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Chart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1300" dirty="0"/>
              <a:t>Vodeće lokalizacije u obolijevanju od malignih </a:t>
            </a:r>
            <a:r>
              <a:rPr lang="hr-HR" sz="1300" dirty="0" err="1"/>
              <a:t>neoplazmi</a:t>
            </a:r>
            <a:r>
              <a:rPr lang="hr-HR" sz="1300" dirty="0"/>
              <a:t> kod  žena u 2014. god</a:t>
            </a:r>
            <a:r>
              <a:rPr lang="hr-HR" dirty="0"/>
              <a:t>.</a:t>
            </a:r>
          </a:p>
        </p:txBody>
      </p:sp>
      <p:graphicFrame>
        <p:nvGraphicFramePr>
          <p:cNvPr id="4" name="Chart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g</a:t>
            </a:r>
            <a:r>
              <a:rPr lang="hr-HR" b="1" dirty="0" smtClean="0"/>
              <a:t>odišnje </a:t>
            </a:r>
            <a:r>
              <a:rPr lang="hr-HR" b="1" dirty="0"/>
              <a:t>u BiH od </a:t>
            </a:r>
            <a:r>
              <a:rPr lang="hr-HR" b="1" dirty="0" smtClean="0"/>
              <a:t>malignih bolesti oboli 10 tisuća </a:t>
            </a:r>
            <a:r>
              <a:rPr lang="hr-HR" b="1" dirty="0" smtClean="0"/>
              <a:t>osoba</a:t>
            </a:r>
            <a:endParaRPr lang="hr-HR" b="1" dirty="0" smtClean="0"/>
          </a:p>
          <a:p>
            <a:endParaRPr lang="hr-HR" dirty="0"/>
          </a:p>
          <a:p>
            <a:r>
              <a:rPr lang="hr-HR" b="1" dirty="0"/>
              <a:t>broj oboljelih od malignih </a:t>
            </a:r>
            <a:r>
              <a:rPr lang="hr-HR" b="1" dirty="0" smtClean="0"/>
              <a:t>bolesti</a:t>
            </a:r>
            <a:r>
              <a:rPr lang="hr-HR" b="1" dirty="0" smtClean="0"/>
              <a:t> </a:t>
            </a:r>
            <a:r>
              <a:rPr lang="hr-HR" b="1" dirty="0"/>
              <a:t>u </a:t>
            </a:r>
            <a:r>
              <a:rPr lang="hr-HR" b="1" dirty="0" smtClean="0"/>
              <a:t>našoj </a:t>
            </a:r>
            <a:r>
              <a:rPr lang="hr-HR" b="1" dirty="0" smtClean="0"/>
              <a:t>županiji </a:t>
            </a:r>
            <a:r>
              <a:rPr lang="hr-HR" b="1" dirty="0"/>
              <a:t>u posljednje četiri godine porastao </a:t>
            </a:r>
            <a:r>
              <a:rPr lang="hr-HR" b="1" dirty="0" smtClean="0"/>
              <a:t>je </a:t>
            </a:r>
            <a:r>
              <a:rPr lang="hr-HR" b="1" dirty="0" smtClean="0"/>
              <a:t>skoro 4x  </a:t>
            </a:r>
            <a:r>
              <a:rPr lang="hr-HR" b="1" dirty="0" smtClean="0"/>
              <a:t>i ima tendenciju rasta</a:t>
            </a:r>
            <a:endParaRPr lang="hr-HR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nga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5892580" cy="44137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nga\Desktop\images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142984"/>
            <a:ext cx="7637516" cy="45405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/>
              <a:t>8,3 milijarde ljudi trebalo bi </a:t>
            </a:r>
            <a:r>
              <a:rPr lang="hr-HR" b="1" dirty="0"/>
              <a:t>2030</a:t>
            </a:r>
            <a:r>
              <a:rPr lang="hr-HR" dirty="0"/>
              <a:t>. živjeti na Zemlji</a:t>
            </a:r>
          </a:p>
          <a:p>
            <a:pPr lvl="0"/>
            <a:r>
              <a:rPr lang="hr-HR" b="1" dirty="0"/>
              <a:t>2030</a:t>
            </a:r>
            <a:r>
              <a:rPr lang="hr-HR" dirty="0"/>
              <a:t>. godine bit će </a:t>
            </a:r>
            <a:r>
              <a:rPr lang="hr-HR" b="1" dirty="0"/>
              <a:t>20,3 </a:t>
            </a:r>
            <a:r>
              <a:rPr lang="hr-HR" dirty="0"/>
              <a:t>milijuna oboljelih od </a:t>
            </a:r>
            <a:r>
              <a:rPr lang="hr-HR" dirty="0" smtClean="0"/>
              <a:t>malignih bolesti</a:t>
            </a:r>
            <a:r>
              <a:rPr lang="hr-HR" dirty="0" smtClean="0"/>
              <a:t>,  </a:t>
            </a:r>
            <a:r>
              <a:rPr lang="hr-HR" b="1" dirty="0"/>
              <a:t>2008</a:t>
            </a:r>
            <a:r>
              <a:rPr lang="hr-HR" dirty="0"/>
              <a:t>. bilo </a:t>
            </a:r>
            <a:r>
              <a:rPr lang="hr-HR" dirty="0" smtClean="0"/>
              <a:t>je </a:t>
            </a:r>
            <a:r>
              <a:rPr lang="hr-HR" b="1" dirty="0" smtClean="0"/>
              <a:t>12,7 </a:t>
            </a:r>
            <a:r>
              <a:rPr lang="hr-HR" dirty="0"/>
              <a:t>milijuna</a:t>
            </a:r>
          </a:p>
          <a:p>
            <a:pPr lvl="0"/>
            <a:r>
              <a:rPr lang="hr-HR" dirty="0"/>
              <a:t>b</a:t>
            </a:r>
            <a:r>
              <a:rPr lang="hr-HR" dirty="0" smtClean="0"/>
              <a:t>roj </a:t>
            </a:r>
            <a:r>
              <a:rPr lang="hr-HR" dirty="0" smtClean="0"/>
              <a:t>malignih bolesti</a:t>
            </a:r>
            <a:r>
              <a:rPr lang="hr-HR" dirty="0" smtClean="0"/>
              <a:t> </a:t>
            </a:r>
            <a:r>
              <a:rPr lang="hr-HR" dirty="0"/>
              <a:t>u nerazvijenim zemljama porast će za 93%</a:t>
            </a:r>
          </a:p>
          <a:p>
            <a:pPr lvl="0"/>
            <a:r>
              <a:rPr lang="hr-HR" dirty="0"/>
              <a:t>2030. godine bit će 13,2 milijuna umrlih od </a:t>
            </a:r>
            <a:r>
              <a:rPr lang="hr-HR" dirty="0" smtClean="0"/>
              <a:t>malignih bolesti</a:t>
            </a:r>
            <a:r>
              <a:rPr lang="hr-HR" dirty="0" smtClean="0"/>
              <a:t>, </a:t>
            </a:r>
            <a:r>
              <a:rPr lang="hr-HR" dirty="0"/>
              <a:t>dok ih je 2008. bilo je 7,6 milijuna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Registru za rak </a:t>
            </a:r>
            <a:r>
              <a:rPr lang="hr-HR" dirty="0" err="1"/>
              <a:t>FBiH</a:t>
            </a:r>
            <a:r>
              <a:rPr lang="hr-HR" dirty="0"/>
              <a:t> </a:t>
            </a:r>
            <a:r>
              <a:rPr lang="hr-HR" dirty="0" smtClean="0"/>
              <a:t>2013. godine prijavljeno </a:t>
            </a:r>
            <a:r>
              <a:rPr lang="hr-HR" dirty="0"/>
              <a:t>je 3848 osoba (2010 muškaraca i 1838 žena) kod kojih je </a:t>
            </a:r>
            <a:r>
              <a:rPr lang="hr-HR" dirty="0" smtClean="0"/>
              <a:t>dijagnosticiran </a:t>
            </a:r>
            <a:r>
              <a:rPr lang="hr-HR" dirty="0"/>
              <a:t>invazivni </a:t>
            </a:r>
            <a:r>
              <a:rPr lang="hr-HR" dirty="0" smtClean="0"/>
              <a:t>rak. </a:t>
            </a:r>
          </a:p>
          <a:p>
            <a:r>
              <a:rPr lang="hr-HR" dirty="0" smtClean="0"/>
              <a:t>Stopa obolijevanja- 164,6/100.000 </a:t>
            </a:r>
            <a:r>
              <a:rPr lang="hr-HR" dirty="0"/>
              <a:t>stanovnika (173,3/100.000 za muškarce i 156,1/100.000 za žene).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Prosječna stopa pojavnosti malignoma u zadnjih 5 godina (2009.-2013. </a:t>
            </a:r>
            <a:r>
              <a:rPr lang="hr-HR" dirty="0" smtClean="0"/>
              <a:t>godine)</a:t>
            </a:r>
          </a:p>
          <a:p>
            <a:pPr>
              <a:buNone/>
            </a:pPr>
            <a:r>
              <a:rPr lang="hr-HR" dirty="0" smtClean="0"/>
              <a:t>    muškarci  216,4/100.000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</a:t>
            </a:r>
            <a:r>
              <a:rPr lang="hr-HR" dirty="0" smtClean="0"/>
              <a:t>žene </a:t>
            </a:r>
            <a:r>
              <a:rPr lang="hr-HR" dirty="0"/>
              <a:t>194,1/100.000 </a:t>
            </a:r>
          </a:p>
          <a:p>
            <a:pPr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Broj novoregistriranih malignoma je redovito veći kod muškaraca nego kod žena. (52,2% : 47,8% u 2013. godini</a:t>
            </a:r>
            <a:r>
              <a:rPr lang="hr-HR" dirty="0" smtClean="0"/>
              <a:t>) </a:t>
            </a:r>
            <a:endParaRPr lang="hr-HR" dirty="0"/>
          </a:p>
          <a:p>
            <a:r>
              <a:rPr lang="hr-HR" dirty="0"/>
              <a:t>Prosječna dob registriranih oboljelih je 63 godine (64 kod muškaraca, 61 kod žena</a:t>
            </a:r>
            <a:r>
              <a:rPr lang="hr-HR" dirty="0" smtClean="0"/>
              <a:t>)</a:t>
            </a:r>
            <a:endParaRPr lang="hr-HR" dirty="0"/>
          </a:p>
          <a:p>
            <a:pPr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Prema podacima Zavoda za statistiku, udio mortaliteta od malignoma u ukupnom mortalitetu u 2013. godini je iznosio 20,4%, te zauzima drugo mjesto, odmah iza bolesti srca i krvnih žila. U proteklom petogodišnjem razdoblju, </a:t>
            </a:r>
            <a:r>
              <a:rPr lang="hr-HR" b="1" dirty="0"/>
              <a:t>udio mortaliteta </a:t>
            </a:r>
            <a:r>
              <a:rPr lang="hr-HR" dirty="0"/>
              <a:t>od raka u ukupnom mortalitetu se kontinuirano </a:t>
            </a:r>
            <a:r>
              <a:rPr lang="hr-HR" dirty="0" smtClean="0"/>
              <a:t>povećavao </a:t>
            </a:r>
            <a:r>
              <a:rPr lang="hr-HR" dirty="0"/>
              <a:t>od 20,1% (2009.) do 21,4% (2012.).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1200" i="1" dirty="0" smtClean="0"/>
              <a:t>Deset </a:t>
            </a:r>
            <a:r>
              <a:rPr lang="hr-HR" sz="1200" i="1" dirty="0"/>
              <a:t>vodećih uzroka smrti od raka u muškaraca u </a:t>
            </a:r>
            <a:r>
              <a:rPr lang="hr-HR" sz="1200" i="1" dirty="0" err="1"/>
              <a:t>FBiH</a:t>
            </a:r>
            <a:r>
              <a:rPr lang="hr-HR" sz="1200" i="1" dirty="0"/>
              <a:t>, 2013. i 2012. godine, indeks strukture</a:t>
            </a:r>
            <a:r>
              <a:rPr lang="hr-HR" sz="1200" dirty="0"/>
              <a:t/>
            </a:r>
            <a:br>
              <a:rPr lang="hr-HR" sz="1200" dirty="0"/>
            </a:br>
            <a:endParaRPr lang="hr-HR" sz="1200" dirty="0"/>
          </a:p>
        </p:txBody>
      </p:sp>
      <p:pic>
        <p:nvPicPr>
          <p:cNvPr id="4" name="Rezervirano mjesto sadržaja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1447"/>
            <a:ext cx="8229600" cy="452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8229600" cy="1143000"/>
          </a:xfrm>
        </p:spPr>
        <p:txBody>
          <a:bodyPr>
            <a:normAutofit/>
          </a:bodyPr>
          <a:lstStyle/>
          <a:p>
            <a:r>
              <a:rPr lang="hr-HR" sz="1200" i="1" dirty="0"/>
              <a:t>Deset vodećih uzroka smrti od raka u žena u </a:t>
            </a:r>
            <a:r>
              <a:rPr lang="hr-HR" sz="1200" i="1" dirty="0" err="1"/>
              <a:t>FBiH</a:t>
            </a:r>
            <a:r>
              <a:rPr lang="hr-HR" sz="1200" i="1" dirty="0"/>
              <a:t>, 2013. i 2012. godine, indeks strukture</a:t>
            </a:r>
            <a:endParaRPr lang="hr-HR" sz="1200" dirty="0"/>
          </a:p>
        </p:txBody>
      </p:sp>
      <p:pic>
        <p:nvPicPr>
          <p:cNvPr id="4" name="Rezervirano mjesto sadržaja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43510"/>
            <a:ext cx="8229600" cy="403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b="1" dirty="0"/>
              <a:t> </a:t>
            </a:r>
            <a:endParaRPr lang="hr-HR" dirty="0"/>
          </a:p>
          <a:p>
            <a:r>
              <a:rPr lang="hr-HR" dirty="0"/>
              <a:t>Na području HNŽ  u </a:t>
            </a:r>
            <a:r>
              <a:rPr lang="hr-HR" b="1" dirty="0"/>
              <a:t>2014</a:t>
            </a:r>
            <a:r>
              <a:rPr lang="hr-HR" dirty="0"/>
              <a:t>. godini registrirano je </a:t>
            </a:r>
            <a:r>
              <a:rPr lang="hr-HR" b="1" dirty="0"/>
              <a:t>905 osoba oboljelih od malignih </a:t>
            </a:r>
            <a:r>
              <a:rPr lang="hr-HR" b="1" dirty="0" smtClean="0"/>
              <a:t>bolesti</a:t>
            </a:r>
            <a:r>
              <a:rPr lang="hr-HR" b="1" dirty="0" smtClean="0"/>
              <a:t> </a:t>
            </a:r>
            <a:r>
              <a:rPr lang="hr-HR" dirty="0"/>
              <a:t>i to 515 muškarca ili 57%  i 390 žena ili 43%.</a:t>
            </a:r>
          </a:p>
          <a:p>
            <a:pPr>
              <a:buNone/>
            </a:pPr>
            <a:endParaRPr lang="hr-HR" dirty="0"/>
          </a:p>
          <a:p>
            <a:r>
              <a:rPr lang="hr-HR" dirty="0"/>
              <a:t>Prema podacima prikupljenim u Zavodu za javno zdravstvo HNŽ-e  na temelju DEM-2 listića od </a:t>
            </a:r>
            <a:r>
              <a:rPr lang="hr-HR" b="1" dirty="0"/>
              <a:t>maligni </a:t>
            </a:r>
            <a:r>
              <a:rPr lang="hr-HR" b="1" dirty="0" err="1"/>
              <a:t>neoplazmi</a:t>
            </a:r>
            <a:r>
              <a:rPr lang="hr-HR" b="1" dirty="0"/>
              <a:t> u 2014 godini umrle su 393 </a:t>
            </a:r>
            <a:r>
              <a:rPr lang="hr-HR" dirty="0"/>
              <a:t>osobe oboljele od malignoma i to 239 muškaraca ili 60,8% i 154 žene ili 39,2 %.</a:t>
            </a:r>
          </a:p>
          <a:p>
            <a:r>
              <a:rPr lang="hr-HR" dirty="0"/>
              <a:t> 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422</Words>
  <Application>Microsoft Office PowerPoint</Application>
  <PresentationFormat>Prikaz na zaslonu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Office tema</vt:lpstr>
      <vt:lpstr>Bilježimo li porast broja malignih bolesti?</vt:lpstr>
      <vt:lpstr>Slajd 2</vt:lpstr>
      <vt:lpstr>Slajd 3</vt:lpstr>
      <vt:lpstr>Slajd 4</vt:lpstr>
      <vt:lpstr>Slajd 5</vt:lpstr>
      <vt:lpstr>Slajd 6</vt:lpstr>
      <vt:lpstr>Deset vodećih uzroka smrti od raka u muškaraca u FBiH, 2013. i 2012. godine, indeks strukture </vt:lpstr>
      <vt:lpstr>Deset vodećih uzroka smrti od raka u žena u FBiH, 2013. i 2012. godine, indeks strukture</vt:lpstr>
      <vt:lpstr>Slajd 9</vt:lpstr>
      <vt:lpstr>Slajd 10</vt:lpstr>
      <vt:lpstr>Slajd 11</vt:lpstr>
      <vt:lpstr>Vodeće lokalizacije u obolijevanju od malignoma kod muškarca u  2014. god.    </vt:lpstr>
      <vt:lpstr>Vodeće lokalizacije u obolijevanju od malignih neoplazmi kod  žena u 2014. god.</vt:lpstr>
      <vt:lpstr>Slajd 14</vt:lpstr>
      <vt:lpstr>Slajd 15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Bilježimo li porast broja malignih bolesti?</dc:title>
  <dc:creator>Inga</dc:creator>
  <cp:lastModifiedBy>Inga</cp:lastModifiedBy>
  <cp:revision>35</cp:revision>
  <dcterms:created xsi:type="dcterms:W3CDTF">2016-12-15T07:48:47Z</dcterms:created>
  <dcterms:modified xsi:type="dcterms:W3CDTF">2016-12-15T19:00:07Z</dcterms:modified>
</cp:coreProperties>
</file>