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9" r:id="rId9"/>
    <p:sldId id="273" r:id="rId10"/>
    <p:sldId id="291" r:id="rId11"/>
    <p:sldId id="263" r:id="rId12"/>
    <p:sldId id="277" r:id="rId13"/>
    <p:sldId id="288" r:id="rId14"/>
    <p:sldId id="289" r:id="rId15"/>
    <p:sldId id="279" r:id="rId16"/>
    <p:sldId id="294" r:id="rId17"/>
    <p:sldId id="264" r:id="rId18"/>
    <p:sldId id="265" r:id="rId19"/>
    <p:sldId id="270" r:id="rId20"/>
    <p:sldId id="292" r:id="rId21"/>
    <p:sldId id="266" r:id="rId22"/>
    <p:sldId id="278" r:id="rId23"/>
    <p:sldId id="282" r:id="rId24"/>
    <p:sldId id="283" r:id="rId25"/>
    <p:sldId id="290" r:id="rId26"/>
    <p:sldId id="293" r:id="rId27"/>
    <p:sldId id="281" r:id="rId28"/>
    <p:sldId id="276" r:id="rId29"/>
    <p:sldId id="286" r:id="rId30"/>
    <p:sldId id="287" r:id="rId31"/>
    <p:sldId id="284" r:id="rId3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23EE4-3D17-47C3-B298-7C0AED8188A6}" type="datetimeFigureOut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DC8F1-F98F-4209-BBC8-8818BE556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B189A1-B86A-4E65-AA93-1AE66DC8DC39}" type="slidenum">
              <a:rPr lang="hr-HR" smtClean="0"/>
              <a:pPr/>
              <a:t>27</a:t>
            </a:fld>
            <a:endParaRPr lang="hr-H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s-Latn-B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827AED4-A194-494A-AA59-8FE954FF7E40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376D-FD85-4408-B6B9-5690284DF7F1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26D7-534B-4EC1-BC90-4629E12BA30C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644D5AD-34F5-45D2-B458-7FD027999F3F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31862E-7120-40DF-BBE8-687174A0EAB4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20377B-38A6-486D-8787-80C811684C06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9DB2DA5-D8C7-41E4-A173-F3871FDBEC5E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32EA-8C5E-44BC-96A8-9F207C315451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496A14-DF77-4EDF-B3D7-3500412EF959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F9353A-DDDE-4AD5-95CE-1FC6DF78C5B5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1D72278-48BB-4690-92BB-B4D9B86B3DA5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7B6D91-031E-46F8-9DD7-7A2E13C2AE62}" type="datetime1">
              <a:rPr lang="sr-Latn-CS" smtClean="0"/>
              <a:pPr/>
              <a:t>16.12.2016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3304F9D-C78C-41F8-9739-28A9939D890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Zdravstvo temeljeno na učinku i kvaliteti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714876" y="6429396"/>
            <a:ext cx="4260056" cy="300831"/>
          </a:xfrm>
        </p:spPr>
        <p:txBody>
          <a:bodyPr/>
          <a:lstStyle/>
          <a:p>
            <a:r>
              <a:rPr lang="pl-PL" dirty="0" smtClean="0"/>
              <a:t>LK HNŽ // Konferencija o zdravstvu i zdravlju HNŽ/K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2177683" y="500042"/>
            <a:ext cx="4733989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Liječnička komora HNŽ</a:t>
            </a:r>
          </a:p>
          <a:p>
            <a:pPr algn="ctr"/>
            <a:r>
              <a:rPr lang="hr-HR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Konferencija o zdravstvu i zdravlju HNŽ/K</a:t>
            </a:r>
            <a:endParaRPr lang="hr-HR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357158" y="6072206"/>
            <a:ext cx="2927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Mostar, 16.prosinca 2016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Medicinska skrb je investicija u ljudski kapital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vrijedi godina života?</a:t>
            </a:r>
          </a:p>
          <a:p>
            <a:r>
              <a:rPr lang="hr-HR" dirty="0" smtClean="0"/>
              <a:t>Demografska slika</a:t>
            </a:r>
          </a:p>
          <a:p>
            <a:endParaRPr lang="hr-HR" dirty="0" smtClean="0"/>
          </a:p>
          <a:p>
            <a:r>
              <a:rPr lang="hr-HR" dirty="0" smtClean="0"/>
              <a:t>Imamo li strategiju? Ona nije vezana isključivo za zdravstvo. Zdravstveni sektor je tek dio (ogledalo) jasne strategije društvenog uređenja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186738" cy="9953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+mn-lt"/>
              </a:rPr>
              <a:t/>
            </a:r>
            <a:br>
              <a:rPr lang="en-US" sz="2800" b="1" dirty="0" smtClean="0">
                <a:latin typeface="+mn-lt"/>
              </a:rPr>
            </a:br>
            <a:endParaRPr lang="en-US" sz="2800" b="1" dirty="0">
              <a:latin typeface="+mn-lt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00063" y="571480"/>
            <a:ext cx="8153400" cy="571502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hr-HR" sz="2400" b="1" dirty="0" err="1" smtClean="0"/>
              <a:t>Kvalitet</a:t>
            </a:r>
            <a:r>
              <a:rPr lang="hr-HR" sz="2400" b="1" dirty="0" smtClean="0"/>
              <a:t> zdravstvene usluge (QC)</a:t>
            </a:r>
            <a:r>
              <a:rPr lang="hr-HR" sz="2400" dirty="0" smtClean="0"/>
              <a:t> </a:t>
            </a:r>
          </a:p>
          <a:p>
            <a:pPr algn="ctr">
              <a:buFont typeface="Wingdings 2" pitchFamily="18" charset="2"/>
              <a:buNone/>
            </a:pPr>
            <a:endParaRPr lang="hr-HR" sz="2400" dirty="0" smtClean="0"/>
          </a:p>
          <a:p>
            <a:pPr algn="ctr">
              <a:buFont typeface="Wingdings 2" pitchFamily="18" charset="2"/>
              <a:buNone/>
            </a:pPr>
            <a:endParaRPr lang="en-US" sz="2400" dirty="0" smtClean="0"/>
          </a:p>
          <a:p>
            <a:pPr algn="just"/>
            <a:r>
              <a:rPr lang="hr-HR" sz="2200" dirty="0" smtClean="0"/>
              <a:t>Zavod za medicinu (IOM) je još 1990. godine definirao </a:t>
            </a:r>
            <a:r>
              <a:rPr lang="hr-HR" sz="2200" dirty="0" err="1" smtClean="0"/>
              <a:t>kvalitet</a:t>
            </a:r>
            <a:r>
              <a:rPr lang="hr-HR" sz="2200" dirty="0" smtClean="0"/>
              <a:t> zdravstvene usluge kao “stupanj kojim bi zdravstvene usluge za pojedince ili populaciju uvećale mogućnost željenog zdravstvenog stanja i da su konzistentne sa profesionalnim znanjem medicinskog osoblja. Generalno postoje 3 dimenzije ove analize. </a:t>
            </a:r>
            <a:r>
              <a:rPr lang="hr-HR" sz="2200" b="1" dirty="0" smtClean="0">
                <a:solidFill>
                  <a:schemeClr val="accent6">
                    <a:lumMod val="75000"/>
                  </a:schemeClr>
                </a:solidFill>
              </a:rPr>
              <a:t>Efektivnost zdravstvene usluge, pristup liječenju i zadovoljstvo pacijenta</a:t>
            </a:r>
            <a:r>
              <a:rPr lang="hr-HR" sz="2200" dirty="0" smtClean="0"/>
              <a:t>. </a:t>
            </a:r>
            <a:endParaRPr lang="en-US" sz="2200" dirty="0" smtClean="0"/>
          </a:p>
          <a:p>
            <a:pPr algn="just"/>
            <a:r>
              <a:rPr lang="hr-HR" sz="2200" dirty="0" smtClean="0"/>
              <a:t>Okvirni pristup uključuje 5 elemenata. 1) cilj mjerenja kvalitete 2) pacijent/populacija; 3) vrijeme mjerenja 4) kao izvor pacijentovu informaciju i 5) oblikovanje na koji će se način mjeriti </a:t>
            </a:r>
            <a:r>
              <a:rPr lang="hr-HR" sz="2200" dirty="0" err="1" smtClean="0"/>
              <a:t>kvalitet</a:t>
            </a:r>
            <a:r>
              <a:rPr lang="hr-HR" sz="2200" dirty="0" smtClean="0"/>
              <a:t> zdravstvene usluge.</a:t>
            </a:r>
            <a:endParaRPr lang="en-US" sz="2200" dirty="0" smtClean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dirty="0" smtClean="0"/>
              <a:t>ŠTO JE KVALITET 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hr-HR" sz="2400" dirty="0" smtClean="0"/>
              <a:t>Stupanj izvrsnosti ?</a:t>
            </a:r>
          </a:p>
          <a:p>
            <a:pPr eaLnBrk="1" hangingPunct="1">
              <a:spcAft>
                <a:spcPct val="50000"/>
              </a:spcAft>
            </a:pPr>
            <a:r>
              <a:rPr lang="hr-HR" sz="2400" dirty="0" smtClean="0"/>
              <a:t>Raditi prave stvari, ispravno, prvi put?</a:t>
            </a:r>
          </a:p>
          <a:p>
            <a:pPr eaLnBrk="1" hangingPunct="1">
              <a:spcAft>
                <a:spcPct val="50000"/>
              </a:spcAft>
            </a:pPr>
            <a:r>
              <a:rPr lang="hr-HR" sz="2400" dirty="0" smtClean="0"/>
              <a:t>Ispunjenje ili premašivanje očekivanja klijenata?</a:t>
            </a:r>
          </a:p>
          <a:p>
            <a:pPr eaLnBrk="1" hangingPunct="1">
              <a:spcAft>
                <a:spcPct val="50000"/>
              </a:spcAft>
            </a:pPr>
            <a:r>
              <a:rPr lang="hr-HR" sz="2400" dirty="0" smtClean="0"/>
              <a:t>Najiscrpniju definiciju kvalitete u zdravstvu dali bi sami korisnici zdravstvenih usluga-pacijenti?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KVALITET ?</a:t>
            </a:r>
            <a:endParaRPr lang="hr-HR" dirty="0"/>
          </a:p>
        </p:txBody>
      </p:sp>
      <p:pic>
        <p:nvPicPr>
          <p:cNvPr id="5" name="Rezervirano mjesto sadržaja 4" descr="indija tax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000240"/>
            <a:ext cx="4000528" cy="2000264"/>
          </a:xfrm>
        </p:spPr>
      </p:pic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pic>
        <p:nvPicPr>
          <p:cNvPr id="6" name="Slika 5" descr="limo taxi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4000504"/>
            <a:ext cx="3857652" cy="2557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Bolničke usluge – </a:t>
            </a:r>
            <a:r>
              <a:rPr lang="hr-HR" dirty="0" err="1" smtClean="0"/>
              <a:t>kvalitet</a:t>
            </a:r>
            <a:r>
              <a:rPr lang="hr-HR" dirty="0" smtClean="0"/>
              <a:t>?</a:t>
            </a:r>
            <a:endParaRPr lang="hr-HR" dirty="0"/>
          </a:p>
        </p:txBody>
      </p:sp>
      <p:pic>
        <p:nvPicPr>
          <p:cNvPr id="5" name="Rezervirano mjesto sadržaja 4" descr="endoalp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00562" y="2714620"/>
            <a:ext cx="4337010" cy="2886083"/>
          </a:xfrm>
        </p:spPr>
      </p:pic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pic>
        <p:nvPicPr>
          <p:cNvPr id="6" name="Slika 5" descr="stara sa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2714620"/>
            <a:ext cx="3714776" cy="2936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z="3800" smtClean="0"/>
              <a:t>Ključna obilježja kvalitetne zdravstvene zaštite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100" smtClean="0"/>
              <a:t>       Djelotvornost (efficiency)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Efikasnost (efficasy)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Učinkovitost (effectiveness)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Dostupnost (accessibility)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Neprekidnost (continuity)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Pravičnost (equity)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Prihvatljivost (acceptability)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Pravodobnost (timeliness)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Prikladnost (appropriateness)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Raspoloživost (availability)</a:t>
            </a:r>
          </a:p>
          <a:p>
            <a:pPr eaLnBrk="1" hangingPunct="1">
              <a:lnSpc>
                <a:spcPct val="80000"/>
              </a:lnSpc>
            </a:pPr>
            <a:r>
              <a:rPr lang="hr-HR" sz="2100" smtClean="0"/>
              <a:t> 	Sigurnost (safety)</a:t>
            </a:r>
            <a:endParaRPr lang="en-US" sz="2100" smtClean="0"/>
          </a:p>
          <a:p>
            <a:pPr eaLnBrk="1" hangingPunct="1">
              <a:lnSpc>
                <a:spcPct val="80000"/>
              </a:lnSpc>
            </a:pPr>
            <a:endParaRPr lang="hr-HR" sz="200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Zakonski okvir</a:t>
            </a:r>
            <a:endParaRPr lang="hr-HR" dirty="0"/>
          </a:p>
        </p:txBody>
      </p:sp>
      <p:pic>
        <p:nvPicPr>
          <p:cNvPr id="5" name="Rezervirano mjesto sadržaja 4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214554"/>
            <a:ext cx="5427232" cy="3611576"/>
          </a:xfrm>
        </p:spPr>
      </p:pic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hr-HR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UČINKOVITOST I KVALITETA ZDRAVSTVENE ZAŠTITE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1534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hr-HR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Primarna zdravstvena zaštita</a:t>
            </a:r>
            <a:endParaRPr lang="hr-HR" sz="1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problem financiranja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hr-HR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  </a:t>
            </a:r>
            <a:r>
              <a:rPr lang="hr-HR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r-HR" sz="2000" b="1" dirty="0" smtClean="0"/>
              <a:t>glavarine</a:t>
            </a:r>
            <a:endParaRPr lang="hr-HR" sz="2000" b="1" dirty="0"/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hr-HR" sz="2000" b="1" dirty="0"/>
              <a:t>izostanak motiviranosti za rad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hr-HR" sz="2000" b="1" dirty="0"/>
              <a:t>- </a:t>
            </a:r>
            <a:r>
              <a:rPr lang="hr-HR" sz="2000" b="1" dirty="0" smtClean="0"/>
              <a:t>  </a:t>
            </a:r>
            <a:r>
              <a:rPr lang="hr-HR" sz="2000" b="1" dirty="0"/>
              <a:t>plaćanje po usluzi (standardna usluga)</a:t>
            </a:r>
          </a:p>
          <a:p>
            <a:pPr>
              <a:lnSpc>
                <a:spcPct val="120000"/>
              </a:lnSpc>
            </a:pPr>
            <a:r>
              <a:rPr lang="hr-HR" sz="1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PZZ ne funkcionira kao “</a:t>
            </a:r>
            <a:r>
              <a:rPr lang="hr-HR" sz="2000" b="1" i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gatekeeper</a:t>
            </a: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hr-HR" sz="2000" dirty="0"/>
              <a:t>        -   </a:t>
            </a:r>
            <a:r>
              <a:rPr lang="hr-HR" sz="2000" b="1" dirty="0"/>
              <a:t>slanje specijalistima </a:t>
            </a:r>
            <a:r>
              <a:rPr lang="hr-HR" sz="2000" b="1" dirty="0" smtClean="0"/>
              <a:t> se povećava </a:t>
            </a:r>
            <a:r>
              <a:rPr lang="hr-HR" sz="2000" b="1" dirty="0"/>
              <a:t>(svaki treći pacijent </a:t>
            </a:r>
            <a:r>
              <a:rPr lang="hr-HR" sz="2000" b="1" dirty="0" smtClean="0"/>
              <a:t>    se </a:t>
            </a:r>
            <a:r>
              <a:rPr lang="hr-HR" sz="2000" b="1" dirty="0"/>
              <a:t>upućuje specijalisti)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hr-HR" sz="2000" b="1" dirty="0" smtClean="0"/>
              <a:t>periodični </a:t>
            </a:r>
            <a:r>
              <a:rPr lang="hr-HR" sz="2000" b="1" dirty="0"/>
              <a:t>sistematski pregledi su se </a:t>
            </a:r>
            <a:r>
              <a:rPr lang="hr-HR" sz="2000" b="1" dirty="0" smtClean="0"/>
              <a:t>smanjili u </a:t>
            </a:r>
            <a:r>
              <a:rPr lang="hr-HR" sz="2000" b="1" dirty="0"/>
              <a:t>odnosu 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hr-HR" sz="2000" b="1" dirty="0"/>
              <a:t>     na 1990. godinu </a:t>
            </a: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hr-HR" sz="1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nema informatizacije sustava</a:t>
            </a:r>
          </a:p>
          <a:p>
            <a:pPr>
              <a:lnSpc>
                <a:spcPct val="90000"/>
              </a:lnSpc>
            </a:pPr>
            <a:endParaRPr lang="hr-HR" sz="18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algn="l"/>
            <a:r>
              <a:rPr lang="hr-H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Bolnička zdravstvena zaštita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problem financiranja</a:t>
            </a:r>
            <a:r>
              <a:rPr lang="hr-HR" sz="2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r-HR" sz="2000" b="1" dirty="0"/>
              <a:t>-     </a:t>
            </a:r>
            <a:r>
              <a:rPr lang="hr-HR" sz="2000" b="1" dirty="0" smtClean="0"/>
              <a:t>Deficit bolničkih </a:t>
            </a:r>
            <a:r>
              <a:rPr lang="hr-HR" sz="2000" b="1" dirty="0"/>
              <a:t>proračuna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r-HR" sz="2000" b="1" dirty="0"/>
              <a:t>-     </a:t>
            </a:r>
            <a:r>
              <a:rPr lang="hr-HR" sz="2000" b="1" dirty="0" smtClean="0"/>
              <a:t>izostanak jasne strategije razvoja</a:t>
            </a:r>
            <a:endParaRPr lang="hr-HR" sz="2000" b="1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hr-HR" sz="2000" b="1" dirty="0"/>
              <a:t>-     plaćanje bez obzira na učinak i učinkovitost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hr-HR" sz="2000" b="1" dirty="0"/>
          </a:p>
          <a:p>
            <a:pPr>
              <a:lnSpc>
                <a:spcPct val="90000"/>
              </a:lnSpc>
            </a:pP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manjak specijalista i srednjeg medicinskog osoblja</a:t>
            </a:r>
          </a:p>
          <a:p>
            <a:pPr>
              <a:lnSpc>
                <a:spcPct val="90000"/>
              </a:lnSpc>
              <a:buNone/>
            </a:pPr>
            <a:endParaRPr lang="hr-HR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nema standardizacije bolnica 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hr-HR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nema informatizacije sustava</a:t>
            </a:r>
          </a:p>
          <a:p>
            <a:pPr>
              <a:lnSpc>
                <a:spcPct val="90000"/>
              </a:lnSpc>
            </a:pPr>
            <a:endParaRPr lang="hr-HR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dirty="0" smtClean="0"/>
              <a:t>Bolničke usluge - plaćanje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hr-HR" dirty="0" smtClean="0"/>
              <a:t>Kritične u ekonomskim analizama</a:t>
            </a:r>
          </a:p>
          <a:p>
            <a:pPr eaLnBrk="1" hangingPunct="1"/>
            <a:r>
              <a:rPr lang="hr-HR" dirty="0" smtClean="0"/>
              <a:t>Tri potpuno različite opcije:</a:t>
            </a:r>
          </a:p>
          <a:p>
            <a:pPr eaLnBrk="1" hangingPunct="1"/>
            <a:r>
              <a:rPr lang="hr-HR" i="1" dirty="0" err="1" smtClean="0"/>
              <a:t>Per</a:t>
            </a:r>
            <a:r>
              <a:rPr lang="hr-HR" i="1" dirty="0" smtClean="0"/>
              <a:t> </a:t>
            </a:r>
            <a:r>
              <a:rPr lang="hr-HR" i="1" dirty="0" err="1" smtClean="0"/>
              <a:t>diem</a:t>
            </a:r>
            <a:r>
              <a:rPr lang="hr-HR" i="1" dirty="0" smtClean="0"/>
              <a:t> ; </a:t>
            </a:r>
            <a:r>
              <a:rPr lang="hr-HR" dirty="0" smtClean="0"/>
              <a:t>prosječni dnevni trošak, svi fiksni i varijabilni troškovi, vole ga bolnički ravnatelji</a:t>
            </a:r>
          </a:p>
          <a:p>
            <a:pPr eaLnBrk="1" hangingPunct="1"/>
            <a:r>
              <a:rPr lang="hr-HR" i="1" dirty="0" smtClean="0"/>
              <a:t>DRG</a:t>
            </a:r>
            <a:r>
              <a:rPr lang="hr-HR" dirty="0" smtClean="0"/>
              <a:t>; vole ga političari, odgovornost prebačena na bolničku upravu, što manje resursa potrošiti</a:t>
            </a:r>
          </a:p>
          <a:p>
            <a:pPr eaLnBrk="1" hangingPunct="1"/>
            <a:r>
              <a:rPr lang="hr-HR" i="1" dirty="0" smtClean="0"/>
              <a:t>Cijena x usluga</a:t>
            </a:r>
            <a:r>
              <a:rPr lang="hr-HR" dirty="0" smtClean="0"/>
              <a:t>; najpoštenije, pa se izbjegava!? 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8688"/>
            <a:ext cx="8186738" cy="1128712"/>
          </a:xfrm>
        </p:spPr>
        <p:txBody>
          <a:bodyPr/>
          <a:lstStyle/>
          <a:p>
            <a:pPr algn="ctr"/>
            <a:r>
              <a:rPr lang="hr-HR" sz="2800" b="1" dirty="0" smtClean="0"/>
              <a:t>Zdravstvo</a:t>
            </a:r>
            <a:endParaRPr lang="en-US" sz="28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1"/>
            <a:ext cx="8153400" cy="229077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hr-HR" sz="2800" dirty="0" smtClean="0"/>
              <a:t>   </a:t>
            </a:r>
            <a:r>
              <a:rPr lang="bs-Latn-BA" sz="2000" b="1" dirty="0" smtClean="0"/>
              <a:t>Prema Zakonu o zdravstvenoj zaštiti „zdravstvena zaštita obuhvata sustav društvenih, grupnih i individualnih mjera, usluga i aktivnosti za očuvanje i unapređenje zdravlja, sprečavanje bolesti, rano otkrivanje bolesti, blagovremeno liječenje, te zdravstvenu njegu i rehabilitaciju, kao i primjenu zdravstvenih tehnologija.“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hr-HR" sz="2000" b="1" dirty="0" smtClean="0"/>
              <a:t>    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Mora li vrhunska medicina biti skupa?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974688"/>
          </a:xfrm>
        </p:spPr>
        <p:txBody>
          <a:bodyPr/>
          <a:lstStyle/>
          <a:p>
            <a:r>
              <a:rPr lang="hr-HR" dirty="0" smtClean="0"/>
              <a:t>Inflacija tehnološkog napretka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pic>
        <p:nvPicPr>
          <p:cNvPr id="5" name="Slika 4" descr="medicinski no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500306"/>
            <a:ext cx="2730862" cy="1857388"/>
          </a:xfrm>
          <a:prstGeom prst="rect">
            <a:avLst/>
          </a:prstGeom>
        </p:spPr>
      </p:pic>
      <p:pic>
        <p:nvPicPr>
          <p:cNvPr id="6" name="Slika 5" descr="novi me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4572008"/>
            <a:ext cx="2685639" cy="1785950"/>
          </a:xfrm>
          <a:prstGeom prst="rect">
            <a:avLst/>
          </a:prstGeom>
        </p:spPr>
      </p:pic>
      <p:pic>
        <p:nvPicPr>
          <p:cNvPr id="7" name="Slika 6" descr="stara med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7554" y="2500306"/>
            <a:ext cx="2466975" cy="1847850"/>
          </a:xfrm>
          <a:prstGeom prst="rect">
            <a:avLst/>
          </a:prstGeom>
        </p:spPr>
      </p:pic>
      <p:pic>
        <p:nvPicPr>
          <p:cNvPr id="8" name="Slika 7" descr="stari doktor slusali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43636" y="4572008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ŠTO NE VALJA U FINANCIRANJ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SUSTAVA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1.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Prihod</a:t>
            </a:r>
            <a:r>
              <a:rPr lang="en-US" sz="2000" b="1" dirty="0">
                <a:latin typeface="Arial" charset="0"/>
              </a:rPr>
              <a:t>: 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99%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iz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Državnog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proračuna</a:t>
            </a:r>
            <a:endParaRPr lang="en-US" sz="2000" b="1" dirty="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Prihod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raste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sporije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od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porasta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cijena</a:t>
            </a:r>
            <a:endParaRPr lang="en-US" sz="2000" b="1" dirty="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3.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Sustav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socijalan</a:t>
            </a:r>
            <a:r>
              <a:rPr lang="en-US" sz="2000" b="1" dirty="0">
                <a:latin typeface="Arial" charset="0"/>
              </a:rPr>
              <a:t> u </a:t>
            </a:r>
            <a:r>
              <a:rPr lang="en-US" sz="2000" b="1" dirty="0" err="1" smtClean="0">
                <a:latin typeface="Arial" charset="0"/>
              </a:rPr>
              <a:t>potpunosti</a:t>
            </a:r>
            <a:endParaRPr lang="en-US" sz="2000" b="1" dirty="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4.</a:t>
            </a:r>
            <a:r>
              <a:rPr lang="en-US" sz="2000" b="1" dirty="0">
                <a:latin typeface="Arial" charset="0"/>
              </a:rPr>
              <a:t> </a:t>
            </a:r>
            <a:r>
              <a:rPr lang="hr-HR" sz="2000" b="1" dirty="0" smtClean="0">
                <a:latin typeface="Arial" charset="0"/>
              </a:rPr>
              <a:t>Zavodi zdravstvenog osiguranja </a:t>
            </a:r>
            <a:r>
              <a:rPr lang="en-US" sz="2000" b="1" dirty="0" err="1" smtClean="0">
                <a:latin typeface="Arial" charset="0"/>
              </a:rPr>
              <a:t>potpuno</a:t>
            </a:r>
            <a:r>
              <a:rPr lang="en-US" sz="2000" b="1" dirty="0" smtClean="0">
                <a:latin typeface="Arial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rukama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politike</a:t>
            </a:r>
            <a:endParaRPr lang="en-US" sz="2000" b="1" dirty="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5.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Fiksni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rashodi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visoki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latin typeface="Arial" charset="0"/>
              </a:rPr>
              <a:t>i</a:t>
            </a:r>
            <a:r>
              <a:rPr lang="en-US" sz="2000" b="1" dirty="0">
                <a:latin typeface="Arial" charset="0"/>
              </a:rPr>
              <a:t> do 80 % </a:t>
            </a:r>
            <a:r>
              <a:rPr lang="en-US" sz="2000" b="1" dirty="0" err="1">
                <a:latin typeface="Arial" charset="0"/>
              </a:rPr>
              <a:t>rashoda</a:t>
            </a:r>
            <a:r>
              <a:rPr lang="en-US" sz="2000" b="1" dirty="0">
                <a:latin typeface="Arial" charset="0"/>
              </a:rPr>
              <a:t>)</a:t>
            </a: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6.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Rashodi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bolnica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progresivno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rastu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7.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Rashodi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za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lijekove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recepte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progresivno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rastu</a:t>
            </a:r>
            <a:endParaRPr lang="en-US" sz="2000" b="1" dirty="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latin typeface="Arial" charset="0"/>
              </a:rPr>
              <a:t>8. </a:t>
            </a:r>
            <a:r>
              <a:rPr lang="en-US" sz="2000" b="1" dirty="0" err="1">
                <a:latin typeface="Arial" charset="0"/>
              </a:rPr>
              <a:t>Potpuni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nedostatak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svijesti</a:t>
            </a:r>
            <a:r>
              <a:rPr lang="en-US" sz="2000" b="1" dirty="0">
                <a:latin typeface="Arial" charset="0"/>
              </a:rPr>
              <a:t> o </a:t>
            </a:r>
            <a:r>
              <a:rPr lang="en-US" sz="2000" b="1" dirty="0" err="1">
                <a:latin typeface="Arial" charset="0"/>
              </a:rPr>
              <a:t>financijskom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realitetu</a:t>
            </a:r>
            <a:endParaRPr lang="en-US" sz="2000" b="1" dirty="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2000" b="1" dirty="0">
                <a:latin typeface="Arial" charset="0"/>
              </a:rPr>
              <a:t>9. </a:t>
            </a:r>
            <a:r>
              <a:rPr lang="en-US" sz="2000" b="1" dirty="0" err="1">
                <a:latin typeface="Arial" charset="0"/>
              </a:rPr>
              <a:t>Neobjektivan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prikaz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zbog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politiziranja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senzacionalizma</a:t>
            </a:r>
            <a:endParaRPr lang="hr-HR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500" smtClean="0"/>
              <a:t>KVALITETNA ZDRAVSTVENA ZAŠTITA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600" smtClean="0"/>
              <a:t>    Kvalitetna zdravstvena zaštita podrazumijeva zadovoljenje potreba tražioca zdrav.zaštite, po najmanjem trošku organizacije i unutar ograničenja koje postavljaju zdravstvene vlasti i finasijeri.</a:t>
            </a:r>
          </a:p>
          <a:p>
            <a:pPr eaLnBrk="1" hangingPunct="1"/>
            <a:endParaRPr lang="hr-HR" sz="2600" smtClean="0"/>
          </a:p>
          <a:p>
            <a:pPr eaLnBrk="1" hangingPunct="1">
              <a:buFont typeface="Wingdings" pitchFamily="2" charset="2"/>
              <a:buNone/>
            </a:pPr>
            <a:r>
              <a:rPr lang="hr-HR" sz="3200" smtClean="0"/>
              <a:t>                                                </a:t>
            </a:r>
            <a:r>
              <a:rPr lang="hr-HR" sz="2000" smtClean="0"/>
              <a:t>Overtveit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40425" y="836613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chemeClr val="folHlink"/>
                </a:solidFill>
              </a:rPr>
              <a:t>www.forum.hr</a:t>
            </a:r>
            <a:endParaRPr lang="en-US" sz="2400" b="1">
              <a:solidFill>
                <a:schemeClr val="folHlink"/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156325" y="836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66"/>
                </a:solidFill>
              </a:rPr>
              <a:t>www.doktori.net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vrijede ljudski resursi?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Edukacija (kontinuirana)</a:t>
            </a:r>
          </a:p>
          <a:p>
            <a:r>
              <a:rPr lang="hr-HR" dirty="0" smtClean="0"/>
              <a:t>Obrazovne institucije u sustavu kao nositelj promjena</a:t>
            </a:r>
          </a:p>
          <a:p>
            <a:r>
              <a:rPr lang="hr-HR" dirty="0" smtClean="0"/>
              <a:t>Implementacija znanja i vještina?</a:t>
            </a:r>
          </a:p>
          <a:p>
            <a:r>
              <a:rPr lang="hr-HR" dirty="0" smtClean="0"/>
              <a:t>Cijena edukacije (“puno novaca, ali nije skupo”)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vrijede ljudski resursi?</a:t>
            </a:r>
            <a:endParaRPr lang="hr-HR" dirty="0"/>
          </a:p>
        </p:txBody>
      </p:sp>
      <p:pic>
        <p:nvPicPr>
          <p:cNvPr id="5" name="Rezervirano mjesto sadržaja 4" descr="kristalna kug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857364"/>
            <a:ext cx="3619385" cy="2071702"/>
          </a:xfrm>
        </p:spPr>
      </p:pic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  <p:pic>
        <p:nvPicPr>
          <p:cNvPr id="6" name="Slika 5" descr="vra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4000504"/>
            <a:ext cx="4192762" cy="2260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dirty="0" err="1" smtClean="0"/>
              <a:t>Kvalitet</a:t>
            </a:r>
            <a:r>
              <a:rPr lang="hr-HR" dirty="0" smtClean="0"/>
              <a:t> i liječnici (AKAZ)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400" b="1" dirty="0" smtClean="0"/>
              <a:t>Zašto je teško pokrenuti liječnike da rade na kvalitetu?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/>
              <a:t>	- Liječnici vide poboljšanje kvaliteta kao menadžerski posao i odgovornost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/>
              <a:t>	- Često ne </a:t>
            </a:r>
            <a:r>
              <a:rPr lang="hr-HR" sz="2400" dirty="0" err="1" smtClean="0"/>
              <a:t>prihvataju</a:t>
            </a:r>
            <a:r>
              <a:rPr lang="hr-HR" sz="2400" dirty="0" smtClean="0"/>
              <a:t> da su standardi ili klinički procesi slabe kvalitete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/>
              <a:t>	- Ne vide da su ishodi zaštite povezani s procesima i da se rezultati i ishodi mogu poboljšati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/>
              <a:t>	- Nemaju vremena za te aktivnosti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/>
              <a:t>	- Nisu obučeni da rade u timovima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z="3500" dirty="0" smtClean="0"/>
              <a:t>EUROPSKA POVELJA O KVALITETU </a:t>
            </a:r>
            <a:br>
              <a:rPr lang="hr-HR" sz="3500" dirty="0" smtClean="0"/>
            </a:br>
            <a:r>
              <a:rPr lang="hr-HR" sz="2400" dirty="0" smtClean="0"/>
              <a:t>Pariz 23.10.1998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600" dirty="0" smtClean="0"/>
              <a:t>   “</a:t>
            </a:r>
            <a:r>
              <a:rPr lang="en-US" sz="2600" dirty="0" err="1" smtClean="0"/>
              <a:t>Nema</a:t>
            </a:r>
            <a:r>
              <a:rPr lang="en-US" sz="2600" dirty="0" smtClean="0"/>
              <a:t> </a:t>
            </a:r>
            <a:r>
              <a:rPr lang="en-US" sz="2600" dirty="0" err="1" smtClean="0"/>
              <a:t>kvaliteta</a:t>
            </a:r>
            <a:r>
              <a:rPr lang="en-US" sz="2600" dirty="0" smtClean="0"/>
              <a:t> </a:t>
            </a:r>
            <a:r>
              <a:rPr lang="en-US" sz="2600" dirty="0" err="1" smtClean="0"/>
              <a:t>bez</a:t>
            </a:r>
            <a:r>
              <a:rPr lang="en-US" sz="2600" dirty="0" smtClean="0"/>
              <a:t> </a:t>
            </a:r>
            <a:r>
              <a:rPr lang="en-US" sz="2600" dirty="0" err="1" smtClean="0"/>
              <a:t>kvalitetne</a:t>
            </a:r>
            <a:r>
              <a:rPr lang="en-US" sz="2600" dirty="0" smtClean="0"/>
              <a:t> </a:t>
            </a:r>
            <a:r>
              <a:rPr lang="en-US" sz="2600" dirty="0" err="1" smtClean="0"/>
              <a:t>okoline.´Lanac</a:t>
            </a:r>
            <a:r>
              <a:rPr lang="en-US" sz="2600" dirty="0" smtClean="0"/>
              <a:t> </a:t>
            </a:r>
            <a:r>
              <a:rPr lang="en-US" sz="2600" dirty="0" err="1" smtClean="0"/>
              <a:t>kvaliteta</a:t>
            </a:r>
            <a:r>
              <a:rPr lang="en-US" sz="2600" dirty="0" smtClean="0"/>
              <a:t>´ </a:t>
            </a:r>
            <a:r>
              <a:rPr lang="en-US" sz="2600" dirty="0" err="1" smtClean="0"/>
              <a:t>povezuje</a:t>
            </a:r>
            <a:r>
              <a:rPr lang="en-US" sz="2600" dirty="0" smtClean="0"/>
              <a:t> </a:t>
            </a:r>
            <a:r>
              <a:rPr lang="en-US" sz="2600" dirty="0" err="1" smtClean="0"/>
              <a:t>sve</a:t>
            </a:r>
            <a:r>
              <a:rPr lang="en-US" sz="2600" dirty="0" smtClean="0"/>
              <a:t> </a:t>
            </a:r>
            <a:r>
              <a:rPr lang="en-US" sz="2600" dirty="0" err="1" smtClean="0"/>
              <a:t>ekonomske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društvene</a:t>
            </a:r>
            <a:r>
              <a:rPr lang="en-US" sz="2600" dirty="0" smtClean="0"/>
              <a:t> </a:t>
            </a:r>
            <a:r>
              <a:rPr lang="en-US" sz="2600" dirty="0" err="1" smtClean="0"/>
              <a:t>igrače</a:t>
            </a:r>
            <a:r>
              <a:rPr lang="en-US" sz="2600" dirty="0" smtClean="0"/>
              <a:t>. </a:t>
            </a:r>
            <a:r>
              <a:rPr lang="en-US" sz="2600" dirty="0" err="1" smtClean="0"/>
              <a:t>Kvalitet</a:t>
            </a:r>
            <a:r>
              <a:rPr lang="en-US" sz="2600" dirty="0" smtClean="0"/>
              <a:t> je </a:t>
            </a:r>
            <a:r>
              <a:rPr lang="en-US" sz="2600" dirty="0" err="1" smtClean="0"/>
              <a:t>briga</a:t>
            </a:r>
            <a:r>
              <a:rPr lang="en-US" sz="2600" dirty="0" smtClean="0"/>
              <a:t> </a:t>
            </a:r>
            <a:r>
              <a:rPr lang="en-US" sz="2600" dirty="0" err="1" smtClean="0"/>
              <a:t>svakoga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zahtjeva</a:t>
            </a:r>
            <a:r>
              <a:rPr lang="en-US" sz="2600" dirty="0" smtClean="0"/>
              <a:t>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sva</a:t>
            </a:r>
            <a:r>
              <a:rPr lang="hr-HR" sz="2600" dirty="0" smtClean="0"/>
              <a:t>t</a:t>
            </a:r>
            <a:r>
              <a:rPr lang="en-US" sz="2600" dirty="0" err="1" smtClean="0"/>
              <a:t>ko</a:t>
            </a:r>
            <a:r>
              <a:rPr lang="en-US" sz="2600" dirty="0" smtClean="0"/>
              <a:t> </a:t>
            </a:r>
            <a:r>
              <a:rPr lang="en-US" sz="2600" dirty="0" err="1" smtClean="0"/>
              <a:t>bude</a:t>
            </a:r>
            <a:r>
              <a:rPr lang="en-US" sz="2600" dirty="0" smtClean="0"/>
              <a:t> </a:t>
            </a:r>
            <a:r>
              <a:rPr lang="en-US" sz="2600" dirty="0" err="1" smtClean="0"/>
              <a:t>uključen</a:t>
            </a:r>
            <a:r>
              <a:rPr lang="en-US" sz="2600" dirty="0" smtClean="0"/>
              <a:t> u </a:t>
            </a:r>
            <a:r>
              <a:rPr lang="en-US" sz="2600" dirty="0" err="1" smtClean="0"/>
              <a:t>taj</a:t>
            </a:r>
            <a:r>
              <a:rPr lang="en-US" sz="2600" dirty="0" smtClean="0"/>
              <a:t> </a:t>
            </a:r>
            <a:r>
              <a:rPr lang="en-US" sz="2600" dirty="0" err="1" smtClean="0"/>
              <a:t>lanac</a:t>
            </a:r>
            <a:r>
              <a:rPr lang="en-US" sz="2600" dirty="0" smtClean="0"/>
              <a:t>“</a:t>
            </a:r>
            <a:r>
              <a:rPr lang="hr-HR" sz="2600" dirty="0" smtClean="0"/>
              <a:t>.</a:t>
            </a: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/>
            <a:endParaRPr lang="hr-HR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72000"/>
          </a:xfrm>
        </p:spPr>
        <p:txBody>
          <a:bodyPr/>
          <a:lstStyle/>
          <a:p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Odgovaraju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ć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a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finan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c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ijska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sredstva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su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predu</a:t>
            </a:r>
            <a:r>
              <a:rPr lang="hr-HR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vjet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za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rad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finan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c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ijskih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slu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ž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bi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i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pru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ž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anje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za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š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tite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.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Potro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š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nja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u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zdravstvu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,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kao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procenat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bruto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nacionalnog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proizvoda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, o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visi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uglavnom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od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ekonomskog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statusa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zemlje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,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i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ona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u 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zemljama okruženja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varira</a:t>
            </a:r>
            <a:r>
              <a:rPr lang="en-GB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od</a:t>
            </a:r>
            <a:r>
              <a:rPr lang="hr-HR" sz="3200" dirty="0" smtClean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hr-HR" sz="32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imes New Roman" pitchFamily="18" charset="0"/>
              </a:rPr>
              <a:t>3.1% 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imes New Roman" pitchFamily="18" charset="0"/>
              </a:rPr>
              <a:t>do</a:t>
            </a:r>
            <a:r>
              <a:rPr lang="hr-HR" sz="32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imes New Roman" pitchFamily="18" charset="0"/>
              </a:rPr>
              <a:t> 10.7%.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75"/>
            <a:ext cx="8643937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hr-HR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2800" b="1" dirty="0" smtClean="0">
              <a:latin typeface="+mn-lt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85938"/>
            <a:ext cx="8153400" cy="3875087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hr-HR" sz="20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hr-HR" sz="2000" dirty="0" smtClean="0"/>
              <a:t>    </a:t>
            </a:r>
            <a:r>
              <a:rPr lang="bs-Latn-BA" sz="2400" dirty="0" smtClean="0"/>
              <a:t>Zdravstvena djelatnost provodi se kao primarna, specijalističko-konsultativna i bolnička zdravstvena djelatnost i djelatnost javnog zdravstva.</a:t>
            </a:r>
          </a:p>
          <a:p>
            <a:pPr algn="just">
              <a:buFont typeface="Wingdings 2" pitchFamily="18" charset="2"/>
              <a:buNone/>
            </a:pPr>
            <a:r>
              <a:rPr lang="bs-Latn-BA" sz="2400" dirty="0" smtClean="0"/>
              <a:t>    Zdravstvena djelatnost obavlja se na primarnom, sekundarnom i tercijarnom nivou zdravstvene zaštite, te na nivou federalnih i županijskih zavoda za zdravstvo.</a:t>
            </a:r>
          </a:p>
          <a:p>
            <a:pPr algn="ctr">
              <a:buFont typeface="Wingdings 2" pitchFamily="18" charset="2"/>
              <a:buNone/>
            </a:pPr>
            <a:endParaRPr lang="bs-Latn-BA" sz="2400" b="1" dirty="0" smtClean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Agencija za ekonomska planiranja BiH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</a:t>
            </a:r>
            <a:r>
              <a:rPr lang="hr-HR" dirty="0" err="1" smtClean="0"/>
              <a:t>FBiH</a:t>
            </a:r>
            <a:r>
              <a:rPr lang="hr-HR" dirty="0" smtClean="0"/>
              <a:t> zdravstveni sektor </a:t>
            </a:r>
            <a:r>
              <a:rPr lang="hr-HR" b="1" dirty="0" smtClean="0"/>
              <a:t>5,</a:t>
            </a:r>
            <a:r>
              <a:rPr lang="hr-HR" b="1" dirty="0" err="1" smtClean="0"/>
              <a:t>5</a:t>
            </a:r>
            <a:r>
              <a:rPr lang="hr-HR" b="1" dirty="0" smtClean="0"/>
              <a:t>,% BDP  </a:t>
            </a:r>
            <a:r>
              <a:rPr lang="hr-HR" dirty="0" smtClean="0"/>
              <a:t>(nominalno </a:t>
            </a:r>
            <a:r>
              <a:rPr lang="hr-HR" dirty="0" err="1" smtClean="0"/>
              <a:t>FBiH</a:t>
            </a:r>
            <a:r>
              <a:rPr lang="hr-HR" dirty="0" smtClean="0"/>
              <a:t> 16.024.937.000 / 886.102.000)</a:t>
            </a:r>
          </a:p>
          <a:p>
            <a:r>
              <a:rPr lang="hr-HR" dirty="0" smtClean="0"/>
              <a:t>Broj zaposlenih u zdravstvenom sektoru 450.121 / 31.370   (7%) – Studeni 2016. 6,8%</a:t>
            </a:r>
          </a:p>
          <a:p>
            <a:r>
              <a:rPr lang="hr-HR" dirty="0" smtClean="0"/>
              <a:t>Prosječna plaća Studeni 2016  1.056KM (u </a:t>
            </a:r>
            <a:r>
              <a:rPr lang="hr-HR" dirty="0" err="1" smtClean="0"/>
              <a:t>FBiH</a:t>
            </a:r>
            <a:r>
              <a:rPr lang="hr-HR" dirty="0" smtClean="0"/>
              <a:t> 839KM)</a:t>
            </a:r>
          </a:p>
          <a:p>
            <a:r>
              <a:rPr lang="hr-HR" dirty="0" smtClean="0"/>
              <a:t>Investicije 2015.  Od 2.892.816.000 u zdravstveni sektor 123.268.000 (4,3%)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Stele%20of%20Hamurabi-Deta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2103" y="2786057"/>
            <a:ext cx="2576160" cy="3619505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3850" y="981075"/>
            <a:ext cx="727233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KAKVOĆA JE </a:t>
            </a: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ODUVIJEK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BILA VAŽNA!!!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Hamurabijev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kodeks (17.st.p.n.e.)</a:t>
            </a: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..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Imhotep..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Hipokrat..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Florence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Nightingale (19.st.)</a:t>
            </a: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..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bostonski kirurg </a:t>
            </a: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Codman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(poč.20.st.)-</a:t>
            </a: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end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result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analysys.....</a:t>
            </a:r>
            <a:r>
              <a:rPr lang="hr-H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08050"/>
            <a:ext cx="8331200" cy="649288"/>
          </a:xfrm>
        </p:spPr>
        <p:txBody>
          <a:bodyPr>
            <a:normAutofit fontScale="90000"/>
          </a:bodyPr>
          <a:lstStyle/>
          <a:p>
            <a:pPr marL="838200" indent="-838200" algn="ctr" eaLnBrk="1" hangingPunct="1"/>
            <a:r>
              <a:rPr lang="hr-HR" sz="2800" b="1" smtClean="0"/>
              <a:t>Načela propisana Zakonom o zdravstenoj zaštiti</a:t>
            </a:r>
            <a:endParaRPr lang="en-US" sz="2800" b="1" i="1" smtClean="0">
              <a:latin typeface="Arial" charset="0"/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153400" cy="504031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bs-Latn-BA" sz="2800" b="1" i="1" dirty="0" smtClean="0"/>
              <a:t>   </a:t>
            </a:r>
            <a:endParaRPr lang="en-US" sz="28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hr-HR" sz="2400" dirty="0" smtClean="0"/>
              <a:t>   </a:t>
            </a:r>
            <a:r>
              <a:rPr lang="bs-Latn-BA" sz="2400" b="1" dirty="0" smtClean="0"/>
              <a:t>Načelo stalnog unapređenja kvaliteta zdravstvene zaštite,</a:t>
            </a:r>
            <a:r>
              <a:rPr lang="bs-Latn-BA" sz="2400" dirty="0" smtClean="0"/>
              <a:t> koji se ostvaruje mjerama i aktivnostima, kojima se u skladu sa suvremenim dostignućima medicinske znanosti i prakse povećavaju mogućnosti povoljnog ishoda i smanjivanje rizika i drugih neželjenih posljedica po zdravlje i zdravstveno stanje pojedinca i zajednice u cjelini.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bs-Latn-BA" sz="2400" b="1" dirty="0" smtClean="0"/>
              <a:t>    Načelo efikasnosti zdravstvene zaštite</a:t>
            </a:r>
            <a:r>
              <a:rPr lang="bs-Latn-BA" sz="2400" dirty="0" smtClean="0"/>
              <a:t> ostvaruje se postizanjem najboljih mogućih rezultata u odnosu na raspoložive resurse u zdravstvu, odnosno postizanjem najvišeg nivoa zdravstvene zaštite, uz racionalno korištenje raspoloživih resursa.</a:t>
            </a:r>
            <a:endParaRPr lang="en-US" sz="2400" dirty="0" smtClean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2800" b="1" dirty="0" smtClean="0"/>
              <a:t>Pristupi u određivanju učinka</a:t>
            </a:r>
            <a:endParaRPr lang="en-US" sz="28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00250"/>
            <a:ext cx="8153400" cy="4429125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hr-HR" sz="2000" dirty="0" smtClean="0"/>
              <a:t>    </a:t>
            </a:r>
            <a:r>
              <a:rPr lang="hr-HR" sz="2000" b="1" dirty="0" smtClean="0"/>
              <a:t>ISPOR</a:t>
            </a:r>
            <a:r>
              <a:rPr lang="hr-HR" sz="2000" dirty="0" smtClean="0"/>
              <a:t> (Međunarodno društvo za </a:t>
            </a:r>
            <a:r>
              <a:rPr lang="hr-HR" sz="2000" dirty="0" err="1" smtClean="0"/>
              <a:t>farmakoekonomiku</a:t>
            </a:r>
            <a:r>
              <a:rPr lang="hr-HR" sz="2000" dirty="0" smtClean="0"/>
              <a:t> i istraživanje rezultata) u knjizi Health care </a:t>
            </a:r>
            <a:r>
              <a:rPr lang="hr-HR" sz="2000" dirty="0" err="1" smtClean="0"/>
              <a:t>cost</a:t>
            </a:r>
            <a:r>
              <a:rPr lang="hr-HR" sz="2000" dirty="0" smtClean="0"/>
              <a:t>, </a:t>
            </a:r>
            <a:r>
              <a:rPr lang="hr-HR" sz="2000" dirty="0" err="1" smtClean="0"/>
              <a:t>quality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outcomes</a:t>
            </a:r>
            <a:r>
              <a:rPr lang="hr-HR" sz="2000" dirty="0" smtClean="0"/>
              <a:t>, ISPOR </a:t>
            </a:r>
            <a:r>
              <a:rPr lang="hr-HR" sz="2000" dirty="0" err="1" smtClean="0"/>
              <a:t>Book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terms</a:t>
            </a:r>
            <a:r>
              <a:rPr lang="hr-HR" sz="2000" dirty="0" smtClean="0"/>
              <a:t>, 2003, predstavlja značajnu listu termina vezano za određivanje </a:t>
            </a:r>
            <a:r>
              <a:rPr lang="hr-HR" sz="2000" b="1" dirty="0" err="1" smtClean="0"/>
              <a:t>outcoma</a:t>
            </a:r>
            <a:r>
              <a:rPr lang="hr-HR" sz="2000" dirty="0" smtClean="0"/>
              <a:t> u oblasti zdravstva i obzirom na </a:t>
            </a:r>
            <a:r>
              <a:rPr lang="hr-HR" sz="2000" dirty="0" err="1" smtClean="0"/>
              <a:t>detaljnja</a:t>
            </a:r>
            <a:r>
              <a:rPr lang="hr-HR" sz="2000" dirty="0" smtClean="0"/>
              <a:t> pojašnjenja ovih termina mogli bi se </a:t>
            </a:r>
            <a:r>
              <a:rPr lang="hr-HR" sz="2000" dirty="0" err="1" smtClean="0"/>
              <a:t>primjeniti</a:t>
            </a:r>
            <a:r>
              <a:rPr lang="hr-HR" sz="2000" dirty="0" smtClean="0"/>
              <a:t> kao široka spektar tehnika pri određivanju ekonomičnosti, efikasnosti i efektivnosti u zdravstvu.</a:t>
            </a:r>
            <a:r>
              <a:rPr lang="hr-HR" sz="2000" b="1" dirty="0" smtClean="0"/>
              <a:t>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hr-HR" sz="2000" b="1" dirty="0" smtClean="0"/>
              <a:t>    </a:t>
            </a:r>
            <a:r>
              <a:rPr lang="hr-HR" sz="2000" b="1" dirty="0" err="1" smtClean="0"/>
              <a:t>Cost</a:t>
            </a:r>
            <a:r>
              <a:rPr lang="hr-HR" sz="2000" b="1" dirty="0" smtClean="0"/>
              <a:t> </a:t>
            </a:r>
            <a:r>
              <a:rPr lang="hr-HR" sz="2000" b="1" dirty="0" err="1" smtClean="0"/>
              <a:t>Benefit</a:t>
            </a:r>
            <a:r>
              <a:rPr lang="hr-HR" sz="2000" b="1" dirty="0" smtClean="0"/>
              <a:t> Analiza (CBA)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hr-HR" sz="2000" dirty="0" smtClean="0"/>
              <a:t>     Analitička tehnika proizašla iz ekonomske teorije, koja prati i komparira neto troškove intervencije u zdravstvenoj zaštiti sa koristima koje se javljaju kao posljedica izvršene aktivnosti oblasti zdravstva. Kod ove tehnike i troškovi i koristi se izražavaju u novčanim jedinicama.</a:t>
            </a:r>
            <a:endParaRPr lang="en-US" sz="2000" dirty="0" smtClean="0"/>
          </a:p>
          <a:p>
            <a:pPr algn="just" eaLnBrk="1" hangingPunct="1">
              <a:buFont typeface="Wingdings 2" pitchFamily="18" charset="2"/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071678"/>
            <a:ext cx="7807325" cy="3160719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hr-HR" sz="2400" dirty="0" smtClean="0"/>
              <a:t>    </a:t>
            </a:r>
            <a:r>
              <a:rPr lang="hr-HR" sz="2000" b="1" u="sng" dirty="0" err="1" smtClean="0"/>
              <a:t>Benefit</a:t>
            </a:r>
            <a:r>
              <a:rPr lang="hr-HR" sz="2000" b="1" u="sng" dirty="0" smtClean="0"/>
              <a:t> je ostvaren ukoliko je komparacijom određeno da je posljedica izvršenog programa dala bolje rezultate u odnosu na alternativni program uz date troškove.</a:t>
            </a:r>
            <a:r>
              <a:rPr lang="hr-HR" sz="2000" b="1" dirty="0" smtClean="0"/>
              <a:t> Neto troškovi intervencije su troškovi tretmana (lijekovi, troškovi, opreme, kućna njega, troškovi pacijenta i obitelji, troškovi izgubljene produktivnosti, mogući troškovi zbog izgubljenog vremena, </a:t>
            </a:r>
            <a:r>
              <a:rPr lang="hr-HR" sz="2000" b="1" dirty="0" err="1" smtClean="0"/>
              <a:t>itd</a:t>
            </a:r>
            <a:r>
              <a:rPr lang="hr-HR" sz="2000" b="1" dirty="0" smtClean="0"/>
              <a:t>) i oni treba </a:t>
            </a:r>
            <a:r>
              <a:rPr lang="hr-HR" sz="2000" b="1" dirty="0" err="1" smtClean="0"/>
              <a:t>du</a:t>
            </a:r>
            <a:r>
              <a:rPr lang="hr-HR" sz="2000" b="1" dirty="0" smtClean="0"/>
              <a:t> budu niži od tretmana sa alternativnim programom.</a:t>
            </a:r>
          </a:p>
          <a:p>
            <a:pPr>
              <a:buFont typeface="Wingdings 2" pitchFamily="18" charset="2"/>
              <a:buNone/>
            </a:pPr>
            <a:r>
              <a:rPr lang="hr-HR" sz="2000" b="1" dirty="0" smtClean="0"/>
              <a:t>   </a:t>
            </a:r>
          </a:p>
          <a:p>
            <a:pPr>
              <a:buFont typeface="Wingdings 2" pitchFamily="18" charset="2"/>
              <a:buNone/>
            </a:pPr>
            <a:r>
              <a:rPr lang="hr-HR" sz="2000" b="1" dirty="0" smtClean="0"/>
              <a:t>   </a:t>
            </a:r>
            <a:endParaRPr lang="en-US" sz="2000" b="1" dirty="0" smtClean="0">
              <a:latin typeface="Arial" charset="0"/>
              <a:cs typeface="Arial" charset="0"/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297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smtClean="0"/>
              <a:t>A cost-benefit analysis of immunization for pneumococcal pneumonia. JAMA 1981.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571750"/>
            <a:ext cx="8258175" cy="355441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hr-HR" smtClean="0"/>
              <a:t>Sve cijepiti, nikog ili pacijente s visokim rizikom</a:t>
            </a:r>
          </a:p>
          <a:p>
            <a:pPr eaLnBrk="1" hangingPunct="1"/>
            <a:r>
              <a:rPr lang="hr-HR" smtClean="0"/>
              <a:t>Vjerojatnost bolesti, nuspojave od cijepljenja, liječenje pneumonije, dijagnoza visokorizičnih grupa pacijenata...</a:t>
            </a:r>
          </a:p>
          <a:p>
            <a:pPr eaLnBrk="1" hangingPunct="1"/>
            <a:r>
              <a:rPr lang="hr-HR" smtClean="0"/>
              <a:t>CBA indicira da treba cijepiti samo one s visokim rizikom obolijevanja od pneumonije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Da li je kućna dijaliza isplativija 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Medicinski troškovi: aparatura, potrošni materijal, asistent (plaćen-ulazi u direktan trošak ili neplaćen ulazi u indirektan !)</a:t>
            </a:r>
          </a:p>
          <a:p>
            <a:pPr eaLnBrk="1" hangingPunct="1"/>
            <a:r>
              <a:rPr lang="hr-HR" smtClean="0"/>
              <a:t>Nemedicinski troškovi: nema troškova transporta </a:t>
            </a:r>
          </a:p>
          <a:p>
            <a:pPr eaLnBrk="1" hangingPunct="1"/>
            <a:r>
              <a:rPr lang="hr-HR" smtClean="0"/>
              <a:t>Indirektni : neplaćeni asistent, vrijeme dijalize izvan radnog vremena pa nema gubitka zarade </a:t>
            </a:r>
          </a:p>
          <a:p>
            <a:pPr eaLnBrk="1" hangingPunct="1"/>
            <a:endParaRPr lang="hr-HR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Medicinska skrb je investicija u ljudski kapital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Da li je odluka o masovnom “skriningu” raka dojke i debelog crijeva donesena na temelju ekonomske analize ? Koliko košta jedan otkriveni novi slučaj metodom masovnog skrininga, a koliko uobičajenom standardnom procedurom unutar zdravstvenog sustava ( posjeta doktoru, verifikacija dijagnoze) 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CBA prisiljava promišljati o kvantitativnim elementima zdravstvenog programa !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LK HNŽ // Konferencija o zdravstvu i zdravlju HNŽ/K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317</TotalTime>
  <Words>1417</Words>
  <Application>Microsoft Office PowerPoint</Application>
  <PresentationFormat>Prikaz na zaslonu (4:3)</PresentationFormat>
  <Paragraphs>172</Paragraphs>
  <Slides>31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2" baseType="lpstr">
      <vt:lpstr>Oduševljenje</vt:lpstr>
      <vt:lpstr>Zdravstvo temeljeno na učinku i kvaliteti</vt:lpstr>
      <vt:lpstr>Zdravstvo</vt:lpstr>
      <vt:lpstr>  </vt:lpstr>
      <vt:lpstr>Načela propisana Zakonom o zdravstenoj zaštiti</vt:lpstr>
      <vt:lpstr>Pristupi u određivanju učinka</vt:lpstr>
      <vt:lpstr>Slajd 6</vt:lpstr>
      <vt:lpstr>A cost-benefit analysis of immunization for pneumococcal pneumonia. JAMA 1981.</vt:lpstr>
      <vt:lpstr>Da li je kućna dijaliza isplativija ?</vt:lpstr>
      <vt:lpstr>Medicinska skrb je investicija u ljudski kapital</vt:lpstr>
      <vt:lpstr>Medicinska skrb je investicija u ljudski kapital</vt:lpstr>
      <vt:lpstr> </vt:lpstr>
      <vt:lpstr>ŠTO JE KVALITET ?</vt:lpstr>
      <vt:lpstr>ŠTO JE KVALITET ?</vt:lpstr>
      <vt:lpstr>Bolničke usluge – kvalitet?</vt:lpstr>
      <vt:lpstr>Ključna obilježja kvalitetne zdravstvene zaštite</vt:lpstr>
      <vt:lpstr>Zakonski okvir</vt:lpstr>
      <vt:lpstr>UČINKOVITOST I KVALITETA ZDRAVSTVENE ZAŠTITE</vt:lpstr>
      <vt:lpstr>Bolnička zdravstvena zaštita</vt:lpstr>
      <vt:lpstr>Bolničke usluge - plaćanje</vt:lpstr>
      <vt:lpstr>Mora li vrhunska medicina biti skupa?</vt:lpstr>
      <vt:lpstr>ŠTO NE VALJA U FINANCIRANJU SUSTAVA? </vt:lpstr>
      <vt:lpstr>KVALITETNA ZDRAVSTVENA ZAŠTITA</vt:lpstr>
      <vt:lpstr>Slajd 23</vt:lpstr>
      <vt:lpstr>Slajd 24</vt:lpstr>
      <vt:lpstr>Koliko vrijede ljudski resursi?</vt:lpstr>
      <vt:lpstr>Koliko vrijede ljudski resursi?</vt:lpstr>
      <vt:lpstr>Kvalitet i liječnici (AKAZ)</vt:lpstr>
      <vt:lpstr>EUROPSKA POVELJA O KVALITETU  Pariz 23.10.1998</vt:lpstr>
      <vt:lpstr>Slajd 29</vt:lpstr>
      <vt:lpstr>Agencija za ekonomska planiranja BiH</vt:lpstr>
      <vt:lpstr>Slajd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Zdravstvo temeljeno na učinku i kvaliteti</dc:title>
  <dc:creator>Korisnik</dc:creator>
  <cp:lastModifiedBy>Korisnik</cp:lastModifiedBy>
  <cp:revision>36</cp:revision>
  <dcterms:created xsi:type="dcterms:W3CDTF">2016-12-13T13:08:07Z</dcterms:created>
  <dcterms:modified xsi:type="dcterms:W3CDTF">2016-12-16T12:59:56Z</dcterms:modified>
</cp:coreProperties>
</file>