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340" r:id="rId3"/>
    <p:sldId id="264" r:id="rId4"/>
    <p:sldId id="273" r:id="rId5"/>
    <p:sldId id="269" r:id="rId6"/>
    <p:sldId id="272" r:id="rId7"/>
    <p:sldId id="296" r:id="rId8"/>
    <p:sldId id="297" r:id="rId9"/>
    <p:sldId id="285" r:id="rId10"/>
    <p:sldId id="262" r:id="rId11"/>
    <p:sldId id="294" r:id="rId12"/>
    <p:sldId id="295" r:id="rId13"/>
    <p:sldId id="293" r:id="rId14"/>
    <p:sldId id="279" r:id="rId15"/>
    <p:sldId id="289" r:id="rId16"/>
    <p:sldId id="284" r:id="rId17"/>
    <p:sldId id="274" r:id="rId18"/>
    <p:sldId id="266" r:id="rId19"/>
    <p:sldId id="299" r:id="rId20"/>
    <p:sldId id="301" r:id="rId21"/>
  </p:sldIdLst>
  <p:sldSz cx="9144000" cy="6858000" type="screen4x3"/>
  <p:notesSz cx="6761163" cy="99425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A231-28D8-401D-B81F-3FD3E924D91C}" type="datetimeFigureOut">
              <a:rPr lang="hr-HR" smtClean="0"/>
              <a:pPr/>
              <a:t>15.12.2016.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79605-A720-4DD3-A2F0-7B76D834E61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4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</p:txBody>
      </p:sp>
      <p:sp>
        <p:nvSpPr>
          <p:cNvPr id="266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440A1F-9D0F-4BB7-B6BE-CBFFC6E7141B}" type="slidenum">
              <a:rPr lang="hr-HR" smtClean="0"/>
              <a:pPr eaLnBrk="1" hangingPunct="1"/>
              <a:t>19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548680"/>
            <a:ext cx="7772400" cy="4262631"/>
          </a:xfrm>
        </p:spPr>
        <p:txBody>
          <a:bodyPr>
            <a:normAutofit/>
          </a:bodyPr>
          <a:lstStyle/>
          <a:p>
            <a:pPr algn="ctr"/>
            <a:endParaRPr lang="hr-HR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RAZVOJ I POSLOVANJE SVEUČILIŠNE KLINIČKE BOLNICE MOSTAR</a:t>
            </a:r>
          </a:p>
          <a:p>
            <a:pPr algn="ctr"/>
            <a:endParaRPr lang="hr-HR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dr. sc. Ante Kvesić</a:t>
            </a:r>
            <a:endParaRPr lang="hr-H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3066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23066"/>
            <a:ext cx="3638875" cy="27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307957"/>
              </p:ext>
            </p:extLst>
          </p:nvPr>
        </p:nvGraphicFramePr>
        <p:xfrm>
          <a:off x="683568" y="1124748"/>
          <a:ext cx="7848873" cy="5598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128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u="none" strike="noStrike" dirty="0">
                          <a:effectLst/>
                          <a:latin typeface="Garamond" pitchFamily="18" charset="0"/>
                        </a:rPr>
                        <a:t>Godina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u="none" strike="noStrike" dirty="0">
                          <a:effectLst/>
                          <a:latin typeface="Garamond" pitchFamily="18" charset="0"/>
                        </a:rPr>
                        <a:t>Prihodi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u="none" strike="noStrike" dirty="0">
                          <a:effectLst/>
                          <a:latin typeface="Garamond" pitchFamily="18" charset="0"/>
                        </a:rPr>
                        <a:t>Rashodi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u="none" strike="noStrike" dirty="0" smtClean="0">
                          <a:effectLst/>
                          <a:latin typeface="Garamond" pitchFamily="18" charset="0"/>
                        </a:rPr>
                        <a:t>Gubitak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1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1998.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  <a:latin typeface="Garamond" pitchFamily="18" charset="0"/>
                        </a:rPr>
                        <a:t> 16.488.115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u="none" strike="noStrike" dirty="0" smtClean="0">
                          <a:effectLst/>
                        </a:rPr>
                        <a:t>16.858.205</a:t>
                      </a:r>
                      <a:r>
                        <a:rPr lang="hr-HR" sz="1100" b="1" u="none" strike="noStrike" dirty="0"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 370.090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6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1999.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r>
                        <a:rPr lang="hr-HR" sz="1400" b="1" u="none" strike="noStrike" dirty="0" smtClean="0">
                          <a:effectLst/>
                          <a:latin typeface="Garamond" pitchFamily="18" charset="0"/>
                        </a:rPr>
                        <a:t>18.189.503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u="none" strike="noStrike" dirty="0">
                          <a:effectLst/>
                        </a:rPr>
                        <a:t> </a:t>
                      </a:r>
                      <a:r>
                        <a:rPr lang="hr-HR" sz="1100" b="1" u="none" strike="noStrike" dirty="0" smtClean="0">
                          <a:effectLst/>
                        </a:rPr>
                        <a:t>20.091.421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1.901.918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6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2000.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r>
                        <a:rPr lang="hr-HR" sz="1400" b="1" u="none" strike="noStrike" dirty="0" smtClean="0">
                          <a:effectLst/>
                          <a:latin typeface="Garamond" pitchFamily="18" charset="0"/>
                        </a:rPr>
                        <a:t>21.158.429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u="none" strike="noStrike" dirty="0" smtClean="0">
                          <a:effectLst/>
                        </a:rPr>
                        <a:t>22.042.625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  884.196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6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2001.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20.619.659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22.966.190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2.346.531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2002.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25.056.133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24.904.701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   151.432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2003.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2.823.897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29.219.347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   395.450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31.557.271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34.328.046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2.770.775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0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2005.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31.449.208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33.454.658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2.005.450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2006.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35.202.462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35.383.209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   180.747.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2007.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38.693.343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40.633.342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1.939.999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42.871.859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50.176.853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7.304.994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2009.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51.122.438.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65.129.741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14.007.303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2010.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55.923.750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68.604.184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12.680.434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2011.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65.149.802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69.312.427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4.162.625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2012.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62.666.575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72.912.427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10.247.861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2013.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70.896.086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72.752.309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1.856.233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35.990.879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37.415.430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1.424.552</a:t>
                      </a:r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9805"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Prihodi i rashodi SKB Mostar </a:t>
            </a:r>
            <a:endParaRPr lang="hr-HR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352941"/>
              </p:ext>
            </p:extLst>
          </p:nvPr>
        </p:nvGraphicFramePr>
        <p:xfrm>
          <a:off x="467544" y="1412776"/>
          <a:ext cx="8064895" cy="5307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382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Obveze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31.12.2013.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Iznos kamate  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Ukupan iznos sa kamatom na dan 31.12.2013.god.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5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Obveze za MIO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15.074.712,54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6.014.085,88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21.088.798,42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Obveze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za 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4.610.929,25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1.323.105,06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5.934.034,31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Obveze za neuposlenost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1.106.842.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328.909,25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1.435.752,19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Obveze za naknade od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nesreće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369.503,26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125.032,37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494.535,63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Vodne naknade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343.903,39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113.434,60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457.337,99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55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Doprinosi za ZO od samostalne djelatnosti</a:t>
                      </a:r>
                    </a:p>
                    <a:p>
                      <a:pPr algn="ctr" fontAlgn="b"/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(</a:t>
                      </a:r>
                      <a:r>
                        <a:rPr lang="hr-HR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ug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. o djelu)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24.570,50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6.221,40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30.791,90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5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Doprinosi za MIO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samostalne djelatnosti (</a:t>
                      </a:r>
                      <a:r>
                        <a:rPr lang="hr-HR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ug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. o djelu)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38.005,63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9.790,67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47.796,30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55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UKUPNO: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21.569.467,51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7.920.579,23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29.489.046,74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Ukupne obveze za poreze i doprinose sa 31.12.2013. prema nalogu za plaćanje Porezne uprave br.13-7/1-15-8486/14 </a:t>
            </a:r>
            <a:endParaRPr lang="hr-HR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Ukupne obveze prema dobavljačima (lijekova,</a:t>
            </a:r>
            <a:r>
              <a:rPr lang="hr-H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sanitetskog i potrošnog materijala, hrane,goriva, vode, struje…) </a:t>
            </a:r>
          </a:p>
          <a:p>
            <a:pPr marL="109728" indent="0">
              <a:buNone/>
            </a:pPr>
            <a:r>
              <a:rPr lang="hr-H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4400" dirty="0" smtClean="0">
                <a:latin typeface="Times New Roman" pitchFamily="18" charset="0"/>
                <a:cs typeface="Times New Roman" pitchFamily="18" charset="0"/>
              </a:rPr>
              <a:t>iznose </a:t>
            </a:r>
            <a:r>
              <a:rPr lang="hr-H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47.025.811,82 KM.</a:t>
            </a:r>
            <a:endParaRPr lang="hr-HR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Ukupne obveze sa 31.12.2013. godine</a:t>
            </a:r>
          </a:p>
        </p:txBody>
      </p:sp>
    </p:spTree>
    <p:extLst>
      <p:ext uri="{BB962C8B-B14F-4D97-AF65-F5344CB8AC3E}">
        <p14:creationId xmlns:p14="http://schemas.microsoft.com/office/powerpoint/2010/main" val="3782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r-HR" sz="4500" dirty="0" smtClean="0">
                <a:latin typeface="Times New Roman" pitchFamily="18" charset="0"/>
                <a:cs typeface="Times New Roman" pitchFamily="18" charset="0"/>
              </a:rPr>
              <a:t>Kao posljedica neadekvatnog modela financiranja proizlazi ukupni akumulirani gubitak koji na dan 30.06.2014. </a:t>
            </a:r>
          </a:p>
          <a:p>
            <a:pPr marL="109728" indent="0">
              <a:buNone/>
            </a:pPr>
            <a:r>
              <a:rPr lang="hr-HR" sz="5000" b="1" dirty="0" smtClean="0">
                <a:latin typeface="Times New Roman" pitchFamily="18" charset="0"/>
                <a:cs typeface="Times New Roman" pitchFamily="18" charset="0"/>
              </a:rPr>
              <a:t>iznosi </a:t>
            </a:r>
            <a:r>
              <a:rPr lang="hr-HR" sz="5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48.257.321KM.</a:t>
            </a:r>
            <a:endParaRPr lang="hr-HR" sz="5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Akumulirani gubitak </a:t>
            </a:r>
            <a:endParaRPr lang="hr-HR" sz="5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b">
              <a:buNone/>
            </a:pPr>
            <a:endParaRPr lang="hr-HR" dirty="0"/>
          </a:p>
          <a:p>
            <a:pPr marL="109728" indent="0" fontAlgn="b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-108520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Pružene usluge po županijama </a:t>
            </a:r>
            <a:endParaRPr lang="hr-HR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26509"/>
              </p:ext>
            </p:extLst>
          </p:nvPr>
        </p:nvGraphicFramePr>
        <p:xfrm>
          <a:off x="179510" y="1484784"/>
          <a:ext cx="8856985" cy="4163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6698">
                <a:tc gridSpan="4">
                  <a:txBody>
                    <a:bodyPr/>
                    <a:lstStyle/>
                    <a:p>
                      <a:pPr algn="ctr" fontAlgn="b"/>
                      <a:endParaRPr lang="hr-HR" sz="1800" b="1" u="none" strike="noStrike" dirty="0" smtClean="0">
                        <a:effectLst/>
                        <a:latin typeface="Garamond" pitchFamily="18" charset="0"/>
                      </a:endParaRPr>
                    </a:p>
                    <a:p>
                      <a:pPr algn="ctr" fontAlgn="b"/>
                      <a:r>
                        <a:rPr lang="hr-HR" sz="1800" b="1" u="none" strike="noStrike" dirty="0" smtClean="0">
                          <a:effectLst/>
                          <a:latin typeface="Garamond" pitchFamily="18" charset="0"/>
                        </a:rPr>
                        <a:t>Zavod zdravstvenog</a:t>
                      </a:r>
                      <a:r>
                        <a:rPr lang="hr-HR" sz="1800" b="1" u="none" strike="noStrike" baseline="0" dirty="0" smtClean="0"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lang="hr-HR" sz="1800" b="1" u="none" strike="noStrike" dirty="0" smtClean="0"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lang="hr-HR" sz="1800" b="1" u="none" strike="noStrike" dirty="0">
                          <a:effectLst/>
                          <a:latin typeface="Garamond" pitchFamily="18" charset="0"/>
                        </a:rPr>
                        <a:t>osiguranja </a:t>
                      </a:r>
                      <a:r>
                        <a:rPr lang="hr-HR" sz="1800" b="1" u="none" strike="noStrike" dirty="0" smtClean="0">
                          <a:effectLst/>
                          <a:latin typeface="Garamond" pitchFamily="18" charset="0"/>
                        </a:rPr>
                        <a:t>HNŽ</a:t>
                      </a:r>
                    </a:p>
                    <a:p>
                      <a:pPr algn="ctr" fontAlgn="b"/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Garamond" pitchFamily="18" charset="0"/>
                        </a:rPr>
                        <a:t>Zavod </a:t>
                      </a:r>
                      <a:r>
                        <a:rPr lang="hr-HR" sz="1800" b="1" u="none" strike="noStrike" dirty="0" err="1" smtClean="0">
                          <a:effectLst/>
                          <a:latin typeface="Garamond" pitchFamily="18" charset="0"/>
                        </a:rPr>
                        <a:t>zdravstv</a:t>
                      </a:r>
                      <a:r>
                        <a:rPr lang="hr-HR" sz="1800" b="1" u="none" strike="noStrike" dirty="0" smtClean="0">
                          <a:effectLst/>
                          <a:latin typeface="Garamond" pitchFamily="18" charset="0"/>
                        </a:rPr>
                        <a:t>.</a:t>
                      </a:r>
                      <a:r>
                        <a:rPr lang="hr-HR" sz="1800" b="1" u="none" strike="noStrike" baseline="0" dirty="0" smtClean="0"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lang="hr-HR" sz="1800" b="1" u="none" strike="noStrike" dirty="0" smtClean="0"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lang="hr-HR" sz="1800" b="1" u="none" strike="noStrike" dirty="0">
                          <a:effectLst/>
                          <a:latin typeface="Garamond" pitchFamily="18" charset="0"/>
                        </a:rPr>
                        <a:t>osiguranja ZHŽ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5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r>
                        <a:rPr lang="hr-HR" sz="1800" b="1" u="none" strike="noStrike" dirty="0" smtClean="0">
                          <a:effectLst/>
                          <a:latin typeface="Garamond" pitchFamily="18" charset="0"/>
                        </a:rPr>
                        <a:t>Godina 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800" b="1" u="none" strike="noStrike" dirty="0">
                          <a:effectLst/>
                          <a:latin typeface="Garamond" pitchFamily="18" charset="0"/>
                        </a:rPr>
                        <a:t>Pružene usluge prema tarifniku zdrav usluga </a:t>
                      </a:r>
                      <a:endParaRPr lang="nn-N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Garamond" pitchFamily="18" charset="0"/>
                        </a:rPr>
                        <a:t>Uplaćeno od ZZO HNŽ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Razlika</a:t>
                      </a:r>
                      <a:r>
                        <a:rPr lang="hr-H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za uplatu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800" b="1" u="none" strike="noStrike" dirty="0">
                          <a:effectLst/>
                          <a:latin typeface="Garamond" pitchFamily="18" charset="0"/>
                        </a:rPr>
                        <a:t>Pružene usluge prema tarifniku zdrav usluga </a:t>
                      </a:r>
                      <a:endParaRPr lang="nn-N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  <a:latin typeface="Garamond" pitchFamily="18" charset="0"/>
                        </a:rPr>
                        <a:t>Uplaćeno od ZZO ZHŽ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Razlika za uplatu </a:t>
                      </a:r>
                    </a:p>
                    <a:p>
                      <a:pPr algn="ctr" fontAlgn="b"/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2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2010.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49.287.823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33.885.376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-15.402.447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21.834.724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6.560.560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-15.274.164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1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2011.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50.200.848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41.819.640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-8.381.208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23.188.981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6.987.600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-16.201.381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53.883.672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36.179.910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-17.703.762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24.508.929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9.253.390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-15.255.539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9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2013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58.517.208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38.725.968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-19.791.240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25.692.552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10.687.344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-15.005.208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39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Ukupno: 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211.889.551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150.610.894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- 61.278.657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95.225.186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33.488.894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-61.736.292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Pregled izvršenih uplaćenih-neuplaćenih </a:t>
            </a:r>
            <a:r>
              <a:rPr lang="hr-HR" sz="3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usluga </a:t>
            </a:r>
            <a:r>
              <a:rPr lang="hr-HR" sz="3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za period 2010.-2013. godine </a:t>
            </a:r>
            <a:endParaRPr lang="hr-HR" sz="35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617737" y="5445224"/>
            <a:ext cx="504443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Ukupno: </a:t>
            </a:r>
            <a:r>
              <a:rPr lang="hr-H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123.014.949 KM</a:t>
            </a:r>
            <a:endParaRPr lang="hr-HR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14800" cy="394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Ukupno pruženih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usluga ZZO HNŽ: </a:t>
            </a:r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211.889.551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Uplaćeno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od ZZO HNŽ:    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150.610.894 KM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Neuplaćeno od ZZO HNŽ: </a:t>
            </a:r>
            <a:r>
              <a:rPr lang="hr-H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61.278.657 KM</a:t>
            </a:r>
          </a:p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Ukupno pruženih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usluga ZZO ZHŽ: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95.225.186 KM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Uplaćeno od ZZO ZHŽ:     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33.488.894 KM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Neuplaćeno od ZZO ZHŽ: </a:t>
            </a:r>
            <a:r>
              <a:rPr lang="hr-H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61.736.292 KM</a:t>
            </a:r>
          </a:p>
          <a:p>
            <a:endParaRPr lang="hr-HR" dirty="0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2771800" y="49411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>
            <a:off x="4139952" y="494116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Sredstva uplaćena iz Proračuna HNŽ-a, prema dolje navedenim Odlukama iznose:</a:t>
            </a:r>
          </a:p>
          <a:p>
            <a:pPr marL="109728" indent="0">
              <a:buNone/>
            </a:pPr>
            <a:r>
              <a:rPr lang="hr-HR" sz="4000" dirty="0">
                <a:latin typeface="Times New Roman" pitchFamily="18" charset="0"/>
                <a:cs typeface="Times New Roman" pitchFamily="18" charset="0"/>
              </a:rPr>
              <a:t>Odluka broj: 01-1-02-2186/13 od </a:t>
            </a: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31.12.2013. </a:t>
            </a: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888.000,00 KM</a:t>
            </a:r>
          </a:p>
          <a:p>
            <a:pPr marL="109728" indent="0">
              <a:buNone/>
            </a:pP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Odluka 01-1-02-912/14 od 25.05 za 2014. </a:t>
            </a:r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575.000,00 KM</a:t>
            </a:r>
          </a:p>
          <a:p>
            <a:pPr marL="109728" indent="0">
              <a:buNone/>
            </a:pPr>
            <a:endParaRPr lang="hr-HR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Uplaćena sredstva iz proračuna  HNŽ-a</a:t>
            </a:r>
            <a:endParaRPr lang="hr-HR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r-BA" sz="3400" dirty="0">
                <a:latin typeface="Times New Roman" pitchFamily="18" charset="0"/>
                <a:cs typeface="Times New Roman" pitchFamily="18" charset="0"/>
              </a:rPr>
              <a:t>Izgradnja i opremanje Klinike za dječje </a:t>
            </a:r>
            <a:r>
              <a:rPr lang="hr-BA" sz="3400" dirty="0" smtClean="0">
                <a:latin typeface="Times New Roman" pitchFamily="18" charset="0"/>
                <a:cs typeface="Times New Roman" pitchFamily="18" charset="0"/>
              </a:rPr>
              <a:t>bolesti</a:t>
            </a:r>
            <a:endParaRPr lang="hr-HR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BA" sz="3400" dirty="0">
                <a:latin typeface="Times New Roman" pitchFamily="18" charset="0"/>
                <a:cs typeface="Times New Roman" pitchFamily="18" charset="0"/>
              </a:rPr>
              <a:t>Izgradnja objekta Centralnih službi </a:t>
            </a:r>
            <a:r>
              <a:rPr lang="hr-BA" sz="3400" dirty="0" smtClean="0">
                <a:latin typeface="Times New Roman" pitchFamily="18" charset="0"/>
                <a:cs typeface="Times New Roman" pitchFamily="18" charset="0"/>
              </a:rPr>
              <a:t>opskrbe</a:t>
            </a:r>
            <a:endParaRPr lang="hr-HR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BA" sz="3400" dirty="0">
                <a:latin typeface="Times New Roman" pitchFamily="18" charset="0"/>
                <a:cs typeface="Times New Roman" pitchFamily="18" charset="0"/>
              </a:rPr>
              <a:t>Izgradnja Zavoda za molekularnu medicinu i nabavka opreme za program </a:t>
            </a:r>
            <a:r>
              <a:rPr lang="hr-BA" sz="3400" dirty="0" smtClean="0">
                <a:latin typeface="Times New Roman" pitchFamily="18" charset="0"/>
                <a:cs typeface="Times New Roman" pitchFamily="18" charset="0"/>
              </a:rPr>
              <a:t>transplantacije</a:t>
            </a:r>
            <a:endParaRPr lang="hr-HR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BA" sz="3400" dirty="0">
                <a:latin typeface="Times New Roman" pitchFamily="18" charset="0"/>
                <a:cs typeface="Times New Roman" pitchFamily="18" charset="0"/>
              </a:rPr>
              <a:t>Rekonstrukcija zgrade Dječje bolnice za potrebe transfuziologije i </a:t>
            </a:r>
            <a:r>
              <a:rPr lang="hr-BA" sz="3400" dirty="0" smtClean="0">
                <a:latin typeface="Times New Roman" pitchFamily="18" charset="0"/>
                <a:cs typeface="Times New Roman" pitchFamily="18" charset="0"/>
              </a:rPr>
              <a:t>mikrobiologije</a:t>
            </a:r>
            <a:endParaRPr lang="hr-HR" sz="3400" dirty="0">
              <a:latin typeface="Times New Roman" pitchFamily="18" charset="0"/>
              <a:cs typeface="Times New Roman" pitchFamily="18" charset="0"/>
            </a:endParaRPr>
          </a:p>
          <a:p>
            <a:endParaRPr lang="hr-HR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 izgradnje i rekonstrukcija objekata SKB</a:t>
            </a:r>
            <a:endParaRPr lang="hr-HR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Pružanje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zdravstvenih usluga najviše razine sigurnosti i kvalitete, 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Unaprjeđivanje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znanstvene i nastavne djelatnosti,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Razvoj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zdravstvenog </a:t>
            </a: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kadra Sveučilišne kliničke bolnice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s ciljem </a:t>
            </a: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pružanja usluga sukladno europskim standardima,</a:t>
            </a:r>
          </a:p>
          <a:p>
            <a:pPr lvl="0" algn="just"/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Postizanje visoke razine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organiziranosti </a:t>
            </a: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s ciljem osiguranja javne odgovornosti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u području zdravstva.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hr-HR" sz="3000" dirty="0">
              <a:latin typeface="Times New Roman" pitchFamily="18" charset="0"/>
              <a:cs typeface="Times New Roman" pitchFamily="18" charset="0"/>
            </a:endParaRPr>
          </a:p>
          <a:p>
            <a:endParaRPr lang="hr-H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Vizija SKB Mostar</a:t>
            </a:r>
            <a:endParaRPr lang="hr-HR" sz="45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msgw\AppData\Local\Temp\Rar$DI05.774\slika_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79400"/>
            <a:ext cx="513397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463800"/>
            <a:ext cx="37925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15888"/>
            <a:ext cx="3792537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87875"/>
            <a:ext cx="2808288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738688"/>
            <a:ext cx="37925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93395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hr-HR" altLang="sr-Latn-RS" sz="2800" dirty="0" smtClean="0">
                <a:latin typeface="Times New Roman" pitchFamily="18" charset="0"/>
                <a:cs typeface="Times New Roman" pitchFamily="18" charset="0"/>
              </a:rPr>
              <a:t>KB Mostar postaje SKB Mostar u 2013. god.</a:t>
            </a: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hr-HR" altLang="sr-Latn-RS" sz="2800" dirty="0" smtClean="0">
                <a:latin typeface="Times New Roman" pitchFamily="18" charset="0"/>
                <a:cs typeface="Times New Roman" pitchFamily="18" charset="0"/>
              </a:rPr>
              <a:t>Preko 1900 djelatnika, 1360 medicinskih i 550 nemedicinskih djelatnika</a:t>
            </a: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hr-HR" altLang="sr-Latn-RS" sz="2800" dirty="0" smtClean="0">
                <a:latin typeface="Times New Roman" pitchFamily="18" charset="0"/>
                <a:cs typeface="Times New Roman" pitchFamily="18" charset="0"/>
              </a:rPr>
              <a:t>Kontinuirano upošljavanje domaćeg kadra (MF i FZZ Mostar)</a:t>
            </a: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hr-HR" altLang="sr-Latn-RS" sz="2800" dirty="0" smtClean="0">
                <a:latin typeface="Times New Roman" pitchFamily="18" charset="0"/>
                <a:cs typeface="Times New Roman" pitchFamily="18" charset="0"/>
              </a:rPr>
              <a:t>Kontinuirana znanstvena i stručna edukacija medicinskog osoblja </a:t>
            </a: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hr-HR" altLang="sr-Latn-RS" sz="2800" dirty="0" smtClean="0">
                <a:latin typeface="Times New Roman" pitchFamily="18" charset="0"/>
                <a:cs typeface="Times New Roman" pitchFamily="18" charset="0"/>
              </a:rPr>
              <a:t>Organizacija brojnih simpozija, kongresa, tečajeva…</a:t>
            </a:r>
          </a:p>
          <a:p>
            <a:pPr eaLnBrk="1" hangingPunct="1"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hr-HR" altLang="sr-Latn-RS" sz="2800" dirty="0" smtClean="0">
                <a:latin typeface="Times New Roman" pitchFamily="18" charset="0"/>
                <a:cs typeface="Times New Roman" pitchFamily="18" charset="0"/>
              </a:rPr>
              <a:t>Informatizacija sustava (BIS, LIS, PACS)</a:t>
            </a:r>
          </a:p>
          <a:p>
            <a:pPr marL="109728" indent="0" eaLnBrk="1" hangingPunct="1">
              <a:buClr>
                <a:srgbClr val="FF0000"/>
              </a:buClr>
              <a:buSzPct val="70000"/>
              <a:buNone/>
            </a:pPr>
            <a:endParaRPr lang="hr-HR" altLang="sr-Latn-R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r-HR" altLang="sr-Latn-RS" sz="4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Gdje smo danas?</a:t>
            </a:r>
          </a:p>
        </p:txBody>
      </p:sp>
    </p:spTree>
    <p:extLst>
      <p:ext uri="{BB962C8B-B14F-4D97-AF65-F5344CB8AC3E}">
        <p14:creationId xmlns:p14="http://schemas.microsoft.com/office/powerpoint/2010/main" val="23851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7419340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indent="0">
              <a:buNone/>
            </a:pPr>
            <a:endParaRPr lang="hr-HR" sz="4000" dirty="0" smtClean="0"/>
          </a:p>
          <a:p>
            <a:pPr marL="109728" indent="0">
              <a:buNone/>
            </a:pPr>
            <a:endParaRPr lang="hr-HR" sz="4000" dirty="0"/>
          </a:p>
          <a:p>
            <a:pPr marL="109728" indent="0" algn="ctr">
              <a:buNone/>
            </a:pPr>
            <a:r>
              <a:rPr lang="hr-HR" sz="4000" dirty="0" smtClean="0"/>
              <a:t>      HVALA NA POZORNOSTI!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9060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Moderna zdravstvena 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ustanova </a:t>
            </a:r>
            <a:endParaRPr lang="hr-H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Primjenjuje suvremene </a:t>
            </a:r>
            <a:r>
              <a:rPr lang="hr-BA" sz="3000" dirty="0">
                <a:latin typeface="Times New Roman" pitchFamily="18" charset="0"/>
                <a:cs typeface="Times New Roman" pitchFamily="18" charset="0"/>
              </a:rPr>
              <a:t>metode liječenja i </a:t>
            </a: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dijagnostike</a:t>
            </a:r>
            <a:endParaRPr lang="hr-BA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Pruža specijalističko-konzultativnu i bolničku  zdravstvenu zaštitu (HNŽ, ZHŽ, HBŽ, SBŽ i drugih županija F BiH, RS, te ostalim pacijentima iz inozemstva</a:t>
            </a: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r-BA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BA" sz="3000" dirty="0" smtClean="0">
                <a:latin typeface="Times New Roman" pitchFamily="18" charset="0"/>
                <a:cs typeface="Times New Roman" pitchFamily="18" charset="0"/>
              </a:rPr>
              <a:t>Kontinuirano provodi stručnu i znanstvenu edukaciju kadra i provodi znanstvena istraživanja</a:t>
            </a:r>
          </a:p>
          <a:p>
            <a:pPr algn="just">
              <a:buFont typeface="Wingdings" pitchFamily="2" charset="2"/>
              <a:buChar char="§"/>
            </a:pPr>
            <a:endParaRPr lang="hr-H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Djelatnost SKB Mostar </a:t>
            </a:r>
            <a:endParaRPr lang="hr-HR" sz="5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220241"/>
              </p:ext>
            </p:extLst>
          </p:nvPr>
        </p:nvGraphicFramePr>
        <p:xfrm>
          <a:off x="683568" y="1268759"/>
          <a:ext cx="7704856" cy="5040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16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Ukupan</a:t>
                      </a:r>
                      <a:r>
                        <a:rPr lang="hr-HR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hr-HR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broj</a:t>
                      </a:r>
                      <a:endParaRPr lang="hr-HR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Ukupan</a:t>
                      </a:r>
                    </a:p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broj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0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Klinike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Klinika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3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Bolničkih odjela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Bolničkih odjela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5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Medicinski </a:t>
                      </a:r>
                      <a:r>
                        <a:rPr lang="hr-HR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centar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Medicinska centra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51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Službe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Medicinske službe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hr-HR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Ravnateljstvo i administrativni kadar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Ostale službe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443"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Klinička zavoda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35"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Zavod</a:t>
                      </a:r>
                      <a:r>
                        <a:rPr lang="hr-H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za dijagnostiku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0652"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Ravnateljstvo i administrativni kadar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Organizacijska struktura </a:t>
            </a:r>
            <a:endParaRPr lang="hr-HR" sz="5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903452"/>
              </p:ext>
            </p:extLst>
          </p:nvPr>
        </p:nvGraphicFramePr>
        <p:xfrm>
          <a:off x="467545" y="1196752"/>
          <a:ext cx="7920879" cy="434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Zdravstveni</a:t>
                      </a:r>
                      <a:r>
                        <a:rPr lang="hr-HR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 djelatnici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1994.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2004.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2009.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30.06.2014.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Liječnici (</a:t>
                      </a:r>
                      <a:r>
                        <a:rPr lang="hr-HR" sz="1600" b="1" u="none" strike="noStrike" dirty="0" err="1" smtClean="0">
                          <a:effectLst/>
                          <a:latin typeface="Garamond" pitchFamily="18" charset="0"/>
                        </a:rPr>
                        <a:t>subspecijalisti</a:t>
                      </a:r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, specijalisti</a:t>
                      </a:r>
                      <a:r>
                        <a:rPr lang="hr-HR" sz="1600" b="1" u="none" strike="noStrike" baseline="0" dirty="0" smtClean="0">
                          <a:effectLst/>
                          <a:latin typeface="Garamond" pitchFamily="18" charset="0"/>
                        </a:rPr>
                        <a:t> i dr. med.) VSS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142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166</a:t>
                      </a:r>
                      <a:r>
                        <a:rPr lang="hr-HR" sz="16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190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247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363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Više sestre tehničari medicinskog usmjerenja VŠS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75</a:t>
                      </a:r>
                      <a:r>
                        <a:rPr lang="hr-HR" sz="1600" b="1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62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</a:rPr>
                        <a:t>69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103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  <a:latin typeface="Garamond" pitchFamily="18" charset="0"/>
                        </a:rPr>
                        <a:t>154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Sestre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tehničari medicinskog usmjerenja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328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480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512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591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798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UKUPNO:</a:t>
                      </a:r>
                      <a:r>
                        <a:rPr lang="hr-H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545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708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771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941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1315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Mr.sc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27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70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Dr.sc</a:t>
                      </a: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. 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27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Doc.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Prof.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11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Zdravstveni kadar SKB Mostar</a:t>
            </a:r>
            <a:endParaRPr lang="hr-HR" sz="4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811714"/>
              </p:ext>
            </p:extLst>
          </p:nvPr>
        </p:nvGraphicFramePr>
        <p:xfrm>
          <a:off x="539552" y="1340765"/>
          <a:ext cx="7848872" cy="4181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dirty="0" smtClean="0">
                          <a:latin typeface="Arial" pitchFamily="34" charset="0"/>
                          <a:cs typeface="Arial" pitchFamily="34" charset="0"/>
                        </a:rPr>
                        <a:t>Administrativno tehnički kadar  SKB Mostar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1995.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2000.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2005.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2010.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2014.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3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Administrativno i tehničko osoblje  VSS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17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14</a:t>
                      </a:r>
                      <a:r>
                        <a:rPr lang="hr-HR" sz="1400" b="1" u="none" strike="noStrike" dirty="0">
                          <a:effectLst/>
                        </a:rPr>
                        <a:t> 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23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1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Administrativno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 tehničko osoblje  VŠS</a:t>
                      </a:r>
                    </a:p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11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Administrativno i tehničko osoblje  SSS</a:t>
                      </a:r>
                    </a:p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54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103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VKV djelatnici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52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31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26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 djelatnici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69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47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86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4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NK i PK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djelatnici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166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221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229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232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250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4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UKUPNO: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358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373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365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388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smtClean="0">
                          <a:effectLst/>
                        </a:rPr>
                        <a:t>530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Administrativno tehnički kadar  SKB Mostar</a:t>
            </a:r>
            <a:endParaRPr lang="hr-HR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763688" y="5646317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Odnos medicinskog i nemedicinskog kadra je 72:28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Autofit/>
          </a:bodyPr>
          <a:lstStyle/>
          <a:p>
            <a:pPr algn="just"/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Laparoskopske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operacije u kirurgiji i dječjoj kirurgiji (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laparoskopska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kolecistektomija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, resekcija tankog i debelog crijeva,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nefrektomija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. eksploracija abdomena)</a:t>
            </a:r>
          </a:p>
          <a:p>
            <a:pPr algn="just"/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Četverodimenzionalni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UZV u ginekologiji</a:t>
            </a:r>
          </a:p>
          <a:p>
            <a:pPr algn="just"/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Nove operacijske tehnike u ortopediji i urologije (radikalna cistektomija,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elektrohidraulična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litotripsija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Nove operacije iz MFK i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oftamologije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(plastika tvrdog i mekog nepca, UZV operacija mrene)</a:t>
            </a:r>
          </a:p>
          <a:p>
            <a:pPr algn="just"/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Nove pretrage u transfuziologiji i laboratorijskoj medicini (razvoj </a:t>
            </a:r>
            <a:r>
              <a:rPr lang="hr-HR" sz="2500" dirty="0" err="1" smtClean="0">
                <a:latin typeface="Times New Roman" pitchFamily="18" charset="0"/>
                <a:cs typeface="Times New Roman" pitchFamily="18" charset="0"/>
              </a:rPr>
              <a:t>imunohematologije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i HLA tipizacije, određivanje novih biokemijskih parametara-protutijela, hormoni, tumorski markeri)</a:t>
            </a:r>
          </a:p>
          <a:p>
            <a:pPr marL="109728" indent="0" algn="just">
              <a:buNone/>
            </a:pPr>
            <a:endParaRPr lang="hr-H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Novi dijagnostički i terapijski postupci </a:t>
            </a:r>
            <a:endParaRPr lang="hr-HR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Autofit/>
          </a:bodyPr>
          <a:lstStyle/>
          <a:p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Razvoj interne medicine (implantacija ICD i CRT, dnevna </a:t>
            </a:r>
            <a:r>
              <a:rPr lang="hr-HR" sz="3000" dirty="0" err="1" smtClean="0">
                <a:latin typeface="Times New Roman" pitchFamily="18" charset="0"/>
                <a:cs typeface="Times New Roman" pitchFamily="18" charset="0"/>
              </a:rPr>
              <a:t>dijabetološka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 ambulanta)</a:t>
            </a:r>
          </a:p>
          <a:p>
            <a:r>
              <a:rPr lang="hr-HR" sz="3000" dirty="0">
                <a:latin typeface="Times New Roman" pitchFamily="18" charset="0"/>
                <a:cs typeface="Times New Roman" pitchFamily="18" charset="0"/>
              </a:rPr>
              <a:t>Razvoj fizikalne medicine i rehabilitacije (specijalne vježbe za djecu s posebnim potrebama, EMG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Radiološka dijagnostika i nuklearna medicina (</a:t>
            </a:r>
            <a:r>
              <a:rPr lang="hr-HR" sz="3000" dirty="0" err="1" smtClean="0">
                <a:latin typeface="Times New Roman" pitchFamily="18" charset="0"/>
                <a:cs typeface="Times New Roman" pitchFamily="18" charset="0"/>
              </a:rPr>
              <a:t>stentiranje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 arterija, MSCT angiografija, scintigrafija)</a:t>
            </a:r>
          </a:p>
          <a:p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Razvoj patologije (protočna </a:t>
            </a:r>
            <a:r>
              <a:rPr lang="hr-HR" sz="3000" dirty="0" err="1" smtClean="0">
                <a:latin typeface="Times New Roman" pitchFamily="18" charset="0"/>
                <a:cs typeface="Times New Roman" pitchFamily="18" charset="0"/>
              </a:rPr>
              <a:t>citometrija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hr-HR" sz="3000" dirty="0" err="1" smtClean="0">
                <a:latin typeface="Times New Roman" pitchFamily="18" charset="0"/>
                <a:cs typeface="Times New Roman" pitchFamily="18" charset="0"/>
              </a:rPr>
              <a:t>imunohistokemija</a:t>
            </a:r>
            <a:r>
              <a:rPr lang="hr-HR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hr-HR" sz="3000" dirty="0">
              <a:latin typeface="Times New Roman" pitchFamily="18" charset="0"/>
              <a:cs typeface="Times New Roman" pitchFamily="18" charset="0"/>
            </a:endParaRPr>
          </a:p>
          <a:p>
            <a:endParaRPr lang="hr-H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Novi dijagnostički i terapijski postupci </a:t>
            </a:r>
          </a:p>
        </p:txBody>
      </p:sp>
    </p:spTree>
    <p:extLst>
      <p:ext uri="{BB962C8B-B14F-4D97-AF65-F5344CB8AC3E}">
        <p14:creationId xmlns:p14="http://schemas.microsoft.com/office/powerpoint/2010/main" val="14033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SKB Mostar ima prosječne mjesečne prihode od zavoda u iznosu od 5.908.000,00 KM</a:t>
            </a:r>
          </a:p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Prosječna potrebna mjesečna sredstva za normalno poslovanje iznose 6.235.788,00 KM</a:t>
            </a:r>
          </a:p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Nedostajuća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sredstva za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mjesečno </a:t>
            </a:r>
            <a:r>
              <a:rPr lang="hr-HR" sz="3200" dirty="0">
                <a:latin typeface="Times New Roman" pitchFamily="18" charset="0"/>
                <a:cs typeface="Times New Roman" pitchFamily="18" charset="0"/>
              </a:rPr>
              <a:t>funkcioniranje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iznose 327.788,00 KM da bi bolnica mogla izmiriti sve obveze.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  <a:p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Potrebna sredstva za mjesečno poslovanje </a:t>
            </a:r>
            <a:endParaRPr lang="hr-HR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1035</Words>
  <Application>Microsoft Office PowerPoint</Application>
  <PresentationFormat>On-screen Show (4:3)</PresentationFormat>
  <Paragraphs>345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Gomilanje</vt:lpstr>
      <vt:lpstr>PowerPoint Presentation</vt:lpstr>
      <vt:lpstr>Gdje smo danas?</vt:lpstr>
      <vt:lpstr>Djelatnost SKB Mostar </vt:lpstr>
      <vt:lpstr>Organizacijska struktura </vt:lpstr>
      <vt:lpstr>Zdravstveni kadar SKB Mostar</vt:lpstr>
      <vt:lpstr>Administrativno tehnički kadar  SKB Mostar</vt:lpstr>
      <vt:lpstr>Novi dijagnostički i terapijski postupci </vt:lpstr>
      <vt:lpstr>Novi dijagnostički i terapijski postupci </vt:lpstr>
      <vt:lpstr>Potrebna sredstva za mjesečno poslovanje </vt:lpstr>
      <vt:lpstr>    Prihodi i rashodi SKB Mostar </vt:lpstr>
      <vt:lpstr>Ukupne obveze za poreze i doprinose sa 31.12.2013. prema nalogu za plaćanje Porezne uprave br.13-7/1-15-8486/14 </vt:lpstr>
      <vt:lpstr>Ukupne obveze sa 31.12.2013. godine</vt:lpstr>
      <vt:lpstr>Akumulirani gubitak </vt:lpstr>
      <vt:lpstr>    Pružene usluge po županijama </vt:lpstr>
      <vt:lpstr>Pregled izvršenih uplaćenih-neuplaćenih usluga za period 2010.-2013. godine </vt:lpstr>
      <vt:lpstr>Uplaćena sredstva iz proračuna  HNŽ-a</vt:lpstr>
      <vt:lpstr>Plan izgradnje i rekonstrukcija objekata SKB</vt:lpstr>
      <vt:lpstr>Vizija SKB Mostar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SKB Mostar</dc:creator>
  <cp:lastModifiedBy>ic1</cp:lastModifiedBy>
  <cp:revision>77</cp:revision>
  <cp:lastPrinted>2014-11-05T12:55:57Z</cp:lastPrinted>
  <dcterms:created xsi:type="dcterms:W3CDTF">2014-11-04T08:18:20Z</dcterms:created>
  <dcterms:modified xsi:type="dcterms:W3CDTF">2016-12-15T23:01:16Z</dcterms:modified>
</cp:coreProperties>
</file>