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3" r:id="rId3"/>
    <p:sldId id="294" r:id="rId4"/>
    <p:sldId id="295" r:id="rId5"/>
    <p:sldId id="296" r:id="rId6"/>
    <p:sldId id="31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8" r:id="rId21"/>
    <p:sldId id="320" r:id="rId22"/>
    <p:sldId id="322" r:id="rId23"/>
    <p:sldId id="323" r:id="rId24"/>
    <p:sldId id="324" r:id="rId25"/>
    <p:sldId id="325" r:id="rId26"/>
    <p:sldId id="311" r:id="rId27"/>
    <p:sldId id="312" r:id="rId28"/>
    <p:sldId id="313" r:id="rId29"/>
    <p:sldId id="326" r:id="rId30"/>
    <p:sldId id="327" r:id="rId31"/>
    <p:sldId id="328" r:id="rId32"/>
    <p:sldId id="330" r:id="rId33"/>
    <p:sldId id="332" r:id="rId34"/>
    <p:sldId id="333" r:id="rId35"/>
    <p:sldId id="334" r:id="rId36"/>
    <p:sldId id="335" r:id="rId37"/>
    <p:sldId id="336" r:id="rId38"/>
    <p:sldId id="338" r:id="rId39"/>
    <p:sldId id="314" r:id="rId40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1026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vnatelj\AppData\Local\Microsoft\Windows\Temporary%20Internet%20Files\Content.Outlook\01KGKLK5\Broj%20ukupnih%20posjeta%202006%20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vnatelj\Desktop\usluge%20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vnatelj\Desktop\Grafi&#269;ki%20prikaz%20vrijednosti%20ugovora%20sa%20zavodom%20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BA"/>
  <c:style val="4"/>
  <c:chart>
    <c:title>
      <c:tx>
        <c:rich>
          <a:bodyPr/>
          <a:lstStyle/>
          <a:p>
            <a:pPr>
              <a:defRPr lang="hr-HR"/>
            </a:pPr>
            <a:r>
              <a:rPr lang="hr-HR" dirty="0"/>
              <a:t>Broja posjeta Domu zdravlja Mostar od  2006. do </a:t>
            </a:r>
            <a:r>
              <a:rPr lang="hr-HR" dirty="0" smtClean="0"/>
              <a:t>2016. </a:t>
            </a:r>
            <a:endParaRPr lang="hr-HR" dirty="0"/>
          </a:p>
        </c:rich>
      </c:tx>
      <c:layout>
        <c:manualLayout>
          <c:xMode val="edge"/>
          <c:yMode val="edge"/>
          <c:x val="0.14737460569722374"/>
          <c:y val="4.4098361491221788E-2"/>
        </c:manualLayout>
      </c:layout>
    </c:title>
    <c:plotArea>
      <c:layout>
        <c:manualLayout>
          <c:layoutTarget val="inner"/>
          <c:xMode val="edge"/>
          <c:yMode val="edge"/>
          <c:x val="0.21709031409037069"/>
          <c:y val="0.32926330810590432"/>
          <c:w val="0.6744654471707896"/>
          <c:h val="0.39773065260046381"/>
        </c:manualLayout>
      </c:layout>
      <c:lineChart>
        <c:grouping val="stacked"/>
        <c:ser>
          <c:idx val="0"/>
          <c:order val="0"/>
          <c:tx>
            <c:strRef>
              <c:f>List1!$C$7</c:f>
              <c:strCache>
                <c:ptCount val="1"/>
                <c:pt idx="0">
                  <c:v>Ukupan broj posjeta </c:v>
                </c:pt>
              </c:strCache>
            </c:strRef>
          </c:tx>
          <c:dLbls>
            <c:txPr>
              <a:bodyPr/>
              <a:lstStyle/>
              <a:p>
                <a:pPr>
                  <a:defRPr lang="hr-HR" sz="1200" b="1"/>
                </a:pPr>
                <a:endParaRPr lang="sr-Latn-CS"/>
              </a:p>
            </c:txPr>
            <c:dLblPos val="t"/>
            <c:showVal val="1"/>
          </c:dLbls>
          <c:cat>
            <c:numRef>
              <c:f>List1!$D$8:$D$17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List1!$C$8:$C$17</c:f>
              <c:numCache>
                <c:formatCode>#,##0</c:formatCode>
                <c:ptCount val="10"/>
                <c:pt idx="0">
                  <c:v>292424</c:v>
                </c:pt>
                <c:pt idx="1">
                  <c:v>315193</c:v>
                </c:pt>
                <c:pt idx="2">
                  <c:v>346311</c:v>
                </c:pt>
                <c:pt idx="3">
                  <c:v>368208</c:v>
                </c:pt>
                <c:pt idx="4">
                  <c:v>400387</c:v>
                </c:pt>
                <c:pt idx="5">
                  <c:v>430451</c:v>
                </c:pt>
                <c:pt idx="6">
                  <c:v>432771</c:v>
                </c:pt>
                <c:pt idx="7">
                  <c:v>414372</c:v>
                </c:pt>
                <c:pt idx="8">
                  <c:v>463039</c:v>
                </c:pt>
                <c:pt idx="9">
                  <c:v>473578</c:v>
                </c:pt>
              </c:numCache>
            </c:numRef>
          </c:val>
        </c:ser>
        <c:dLbls>
          <c:showVal val="1"/>
        </c:dLbls>
        <c:marker val="1"/>
        <c:axId val="85661952"/>
        <c:axId val="85668224"/>
      </c:lineChart>
      <c:catAx>
        <c:axId val="85661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hr-HR"/>
                </a:pPr>
                <a:r>
                  <a:rPr lang="hr-HR"/>
                  <a:t>Godine</a:t>
                </a:r>
              </a:p>
            </c:rich>
          </c:tx>
          <c:layout>
            <c:manualLayout>
              <c:xMode val="edge"/>
              <c:yMode val="edge"/>
              <c:x val="0.52655937885440152"/>
              <c:y val="0.86809815763321319"/>
            </c:manualLayout>
          </c:layout>
        </c:title>
        <c:numFmt formatCode="General" sourceLinked="1"/>
        <c:tickLblPos val="nextTo"/>
        <c:txPr>
          <a:bodyPr rot="-5400000" vert="horz"/>
          <a:lstStyle/>
          <a:p>
            <a:pPr>
              <a:defRPr lang="hr-HR"/>
            </a:pPr>
            <a:endParaRPr lang="sr-Latn-CS"/>
          </a:p>
        </c:txPr>
        <c:crossAx val="85668224"/>
        <c:crosses val="autoZero"/>
        <c:auto val="1"/>
        <c:lblAlgn val="ctr"/>
        <c:lblOffset val="100"/>
        <c:tickLblSkip val="1"/>
        <c:tickMarkSkip val="1"/>
      </c:catAx>
      <c:valAx>
        <c:axId val="85668224"/>
        <c:scaling>
          <c:orientation val="minMax"/>
          <c:max val="600000"/>
          <c:min val="200000"/>
        </c:scaling>
        <c:axPos val="l"/>
        <c:majorGridlines>
          <c:spPr>
            <a:ln>
              <a:prstDash val="sysDot"/>
            </a:ln>
          </c:spPr>
        </c:majorGridlines>
        <c:numFmt formatCode="#,##0" sourceLinked="1"/>
        <c:tickLblPos val="nextTo"/>
        <c:txPr>
          <a:bodyPr rot="0" vert="horz"/>
          <a:lstStyle/>
          <a:p>
            <a:pPr>
              <a:defRPr lang="hr-HR"/>
            </a:pPr>
            <a:endParaRPr lang="sr-Latn-CS"/>
          </a:p>
        </c:txPr>
        <c:crossAx val="85661952"/>
        <c:crosses val="autoZero"/>
        <c:crossBetween val="between"/>
        <c:majorUnit val="100000"/>
      </c:valAx>
      <c:spPr>
        <a:ln>
          <a:solidFill>
            <a:sysClr val="windowText" lastClr="000000">
              <a:tint val="75000"/>
              <a:shade val="95000"/>
              <a:satMod val="105000"/>
            </a:sysClr>
          </a:solidFill>
          <a:prstDash val="sysDot"/>
        </a:ln>
      </c:spPr>
    </c:plotArea>
    <c:legend>
      <c:legendPos val="t"/>
      <c:layout>
        <c:manualLayout>
          <c:xMode val="edge"/>
          <c:yMode val="edge"/>
          <c:x val="0.26097008516137332"/>
          <c:y val="0.21779150421731291"/>
          <c:w val="0.73902991483863012"/>
          <c:h val="4.8294574828632218E-2"/>
        </c:manualLayout>
      </c:layout>
      <c:txPr>
        <a:bodyPr/>
        <a:lstStyle/>
        <a:p>
          <a:pPr>
            <a:defRPr lang="hr-HR"/>
          </a:pPr>
          <a:endParaRPr lang="sr-Latn-C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BA"/>
  <c:style val="6"/>
  <c:chart>
    <c:title>
      <c:tx>
        <c:rich>
          <a:bodyPr/>
          <a:lstStyle/>
          <a:p>
            <a:pPr>
              <a:defRPr lang="hr-HR"/>
            </a:pPr>
            <a:r>
              <a:rPr lang="hr-HR" dirty="0"/>
              <a:t>Prikaz broja pruženih usluga Doma zdravlja Mostar od  2006. do </a:t>
            </a:r>
            <a:r>
              <a:rPr lang="hr-HR" dirty="0" smtClean="0"/>
              <a:t>2016. </a:t>
            </a:r>
            <a:endParaRPr lang="hr-HR" dirty="0"/>
          </a:p>
        </c:rich>
      </c:tx>
      <c:layout>
        <c:manualLayout>
          <c:xMode val="edge"/>
          <c:yMode val="edge"/>
          <c:x val="0.11067735799080138"/>
          <c:y val="4.6687358254975365E-2"/>
        </c:manualLayout>
      </c:layout>
    </c:title>
    <c:plotArea>
      <c:layout>
        <c:manualLayout>
          <c:layoutTarget val="inner"/>
          <c:xMode val="edge"/>
          <c:yMode val="edge"/>
          <c:x val="0.19670291978028739"/>
          <c:y val="0.29042835664959382"/>
          <c:w val="0.70164859361999321"/>
          <c:h val="0.45986657493056354"/>
        </c:manualLayout>
      </c:layout>
      <c:lineChart>
        <c:grouping val="stacked"/>
        <c:ser>
          <c:idx val="0"/>
          <c:order val="0"/>
          <c:tx>
            <c:strRef>
              <c:f>List1!$C$7</c:f>
              <c:strCache>
                <c:ptCount val="1"/>
                <c:pt idx="0">
                  <c:v>Broj pruženih usluga</c:v>
                </c:pt>
              </c:strCache>
            </c:strRef>
          </c:tx>
          <c:dLbls>
            <c:txPr>
              <a:bodyPr/>
              <a:lstStyle/>
              <a:p>
                <a:pPr>
                  <a:defRPr lang="hr-HR" sz="1200" b="1"/>
                </a:pPr>
                <a:endParaRPr lang="sr-Latn-CS"/>
              </a:p>
            </c:txPr>
            <c:dLblPos val="t"/>
            <c:showVal val="1"/>
          </c:dLbls>
          <c:cat>
            <c:numRef>
              <c:f>List1!$D$8:$D$17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List1!$C$8:$C$17</c:f>
              <c:numCache>
                <c:formatCode>#,##0</c:formatCode>
                <c:ptCount val="10"/>
                <c:pt idx="0">
                  <c:v>1309319</c:v>
                </c:pt>
                <c:pt idx="1">
                  <c:v>1473320</c:v>
                </c:pt>
                <c:pt idx="2">
                  <c:v>1591964</c:v>
                </c:pt>
                <c:pt idx="3">
                  <c:v>1712923</c:v>
                </c:pt>
                <c:pt idx="4">
                  <c:v>1872901</c:v>
                </c:pt>
                <c:pt idx="5">
                  <c:v>2173497</c:v>
                </c:pt>
                <c:pt idx="6">
                  <c:v>2458122</c:v>
                </c:pt>
                <c:pt idx="7">
                  <c:v>2257001</c:v>
                </c:pt>
                <c:pt idx="8">
                  <c:v>2105131</c:v>
                </c:pt>
                <c:pt idx="9">
                  <c:v>2105291</c:v>
                </c:pt>
              </c:numCache>
            </c:numRef>
          </c:val>
        </c:ser>
        <c:dLbls>
          <c:showVal val="1"/>
        </c:dLbls>
        <c:marker val="1"/>
        <c:axId val="85697280"/>
        <c:axId val="85699200"/>
      </c:lineChart>
      <c:catAx>
        <c:axId val="856972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hr-HR"/>
                </a:pPr>
                <a:r>
                  <a:rPr lang="hr-HR"/>
                  <a:t>Godine</a:t>
                </a:r>
              </a:p>
            </c:rich>
          </c:tx>
          <c:layout>
            <c:manualLayout>
              <c:xMode val="edge"/>
              <c:yMode val="edge"/>
              <c:x val="0.52655937885440152"/>
              <c:y val="0.86809815763321319"/>
            </c:manualLayout>
          </c:layout>
        </c:title>
        <c:numFmt formatCode="General" sourceLinked="1"/>
        <c:tickLblPos val="nextTo"/>
        <c:txPr>
          <a:bodyPr rot="-5400000" vert="horz"/>
          <a:lstStyle/>
          <a:p>
            <a:pPr>
              <a:defRPr lang="hr-HR"/>
            </a:pPr>
            <a:endParaRPr lang="sr-Latn-CS"/>
          </a:p>
        </c:txPr>
        <c:crossAx val="85699200"/>
        <c:crosses val="autoZero"/>
        <c:auto val="1"/>
        <c:lblAlgn val="ctr"/>
        <c:lblOffset val="100"/>
        <c:tickLblSkip val="1"/>
        <c:tickMarkSkip val="1"/>
      </c:catAx>
      <c:valAx>
        <c:axId val="85699200"/>
        <c:scaling>
          <c:orientation val="minMax"/>
          <c:max val="3000000"/>
          <c:min val="1000000"/>
        </c:scaling>
        <c:axPos val="l"/>
        <c:majorGridlines>
          <c:spPr>
            <a:ln>
              <a:solidFill>
                <a:srgbClr val="808080"/>
              </a:solidFill>
              <a:prstDash val="sysDot"/>
            </a:ln>
          </c:spPr>
        </c:majorGridlines>
        <c:numFmt formatCode="#,##0" sourceLinked="1"/>
        <c:tickLblPos val="nextTo"/>
        <c:txPr>
          <a:bodyPr rot="0" vert="horz"/>
          <a:lstStyle/>
          <a:p>
            <a:pPr>
              <a:defRPr lang="hr-HR"/>
            </a:pPr>
            <a:endParaRPr lang="sr-Latn-CS"/>
          </a:p>
        </c:txPr>
        <c:crossAx val="85697280"/>
        <c:crosses val="autoZero"/>
        <c:crossBetween val="between"/>
        <c:majorUnit val="500000"/>
      </c:valAx>
      <c:spPr>
        <a:ln>
          <a:solidFill>
            <a:schemeClr val="tx1"/>
          </a:solidFill>
          <a:prstDash val="sysDot"/>
        </a:ln>
      </c:spPr>
    </c:plotArea>
    <c:legend>
      <c:legendPos val="t"/>
      <c:layout>
        <c:manualLayout>
          <c:xMode val="edge"/>
          <c:yMode val="edge"/>
          <c:x val="0.26097019218163481"/>
          <c:y val="0.21779150421731291"/>
          <c:w val="0.17459734964322243"/>
          <c:h val="4.681660423515057E-2"/>
        </c:manualLayout>
      </c:layout>
      <c:txPr>
        <a:bodyPr/>
        <a:lstStyle/>
        <a:p>
          <a:pPr>
            <a:defRPr lang="hr-HR"/>
          </a:pPr>
          <a:endParaRPr lang="sr-Latn-CS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BA"/>
  <c:style val="5"/>
  <c:chart>
    <c:title>
      <c:tx>
        <c:rich>
          <a:bodyPr/>
          <a:lstStyle/>
          <a:p>
            <a:pPr>
              <a:defRPr lang="hr-HR" sz="2400"/>
            </a:pPr>
            <a:r>
              <a:rPr lang="hr-HR" sz="2400" b="1" i="0" baseline="0" dirty="0" smtClean="0"/>
              <a:t>Odnos medicinskog i nemedicinskog osoblja za 2016 godinu</a:t>
            </a:r>
            <a:endParaRPr lang="hr-HR" sz="2400" b="1" i="0" baseline="0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Broj uposlenuh</c:v>
                </c:pt>
              </c:strCache>
            </c:strRef>
          </c:tx>
          <c:dLbls>
            <c:txPr>
              <a:bodyPr/>
              <a:lstStyle/>
              <a:p>
                <a:pPr>
                  <a:defRPr lang="hr-HR"/>
                </a:pPr>
                <a:endParaRPr lang="sr-Latn-CS"/>
              </a:p>
            </c:txPr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Broj uposlenog medicinskog kadra</c:v>
                </c:pt>
                <c:pt idx="1">
                  <c:v>Broj uposlenog nemedicinskog kadra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282</c:v>
                </c:pt>
                <c:pt idx="1">
                  <c:v>75</c:v>
                </c:pt>
              </c:numCache>
            </c:numRef>
          </c:val>
        </c:ser>
        <c:gapWidth val="75"/>
        <c:overlap val="40"/>
        <c:axId val="131541248"/>
        <c:axId val="131543040"/>
      </c:barChart>
      <c:catAx>
        <c:axId val="1315412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hr-HR"/>
            </a:pPr>
            <a:endParaRPr lang="sr-Latn-CS"/>
          </a:p>
        </c:txPr>
        <c:crossAx val="131543040"/>
        <c:crosses val="autoZero"/>
        <c:auto val="1"/>
        <c:lblAlgn val="ctr"/>
        <c:lblOffset val="100"/>
      </c:catAx>
      <c:valAx>
        <c:axId val="1315430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lang="hr-HR"/>
            </a:pPr>
            <a:endParaRPr lang="sr-Latn-CS"/>
          </a:p>
        </c:txPr>
        <c:crossAx val="131541248"/>
        <c:crosses val="autoZero"/>
        <c:crossBetween val="between"/>
      </c:valAx>
    </c:plotArea>
    <c:legend>
      <c:legendPos val="r"/>
      <c:txPr>
        <a:bodyPr/>
        <a:lstStyle/>
        <a:p>
          <a:pPr>
            <a:defRPr lang="hr-HR"/>
          </a:pPr>
          <a:endParaRPr lang="sr-Latn-CS"/>
        </a:p>
      </c:txPr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BA"/>
  <c:chart>
    <c:title>
      <c:tx>
        <c:rich>
          <a:bodyPr/>
          <a:lstStyle/>
          <a:p>
            <a:pPr>
              <a:defRPr lang="hr-HR" sz="2400"/>
            </a:pPr>
            <a:r>
              <a:rPr lang="hr-HR" sz="2400" b="1" i="0" baseline="0" dirty="0" smtClean="0"/>
              <a:t>Odnos medicinskog i nemedicinskog osoblja za 2016 godinu</a:t>
            </a:r>
            <a:endParaRPr lang="hr-HR" sz="2400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Broj uposlenih u %</c:v>
                </c:pt>
              </c:strCache>
            </c:strRef>
          </c:tx>
          <c:dLbls>
            <c:txPr>
              <a:bodyPr/>
              <a:lstStyle/>
              <a:p>
                <a:pPr>
                  <a:defRPr lang="hr-HR"/>
                </a:pPr>
                <a:endParaRPr lang="sr-Latn-CS"/>
              </a:p>
            </c:txPr>
            <c:dLblPos val="inEnd"/>
            <c:showVal val="1"/>
          </c:dLbls>
          <c:cat>
            <c:strRef>
              <c:f>List1!$A$2:$A$3</c:f>
              <c:strCache>
                <c:ptCount val="2"/>
                <c:pt idx="0">
                  <c:v>Broj uposlenog medicinskog kadra</c:v>
                </c:pt>
                <c:pt idx="1">
                  <c:v>Broj uposlenog nemedicinskog kadra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0.79</c:v>
                </c:pt>
                <c:pt idx="1">
                  <c:v>0.21000000000000016</c:v>
                </c:pt>
              </c:numCache>
            </c:numRef>
          </c:val>
        </c:ser>
        <c:gapWidth val="75"/>
        <c:overlap val="40"/>
        <c:axId val="131735936"/>
        <c:axId val="131737472"/>
      </c:barChart>
      <c:catAx>
        <c:axId val="1317359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hr-HR"/>
            </a:pPr>
            <a:endParaRPr lang="sr-Latn-CS"/>
          </a:p>
        </c:txPr>
        <c:crossAx val="131737472"/>
        <c:crosses val="autoZero"/>
        <c:auto val="1"/>
        <c:lblAlgn val="ctr"/>
        <c:lblOffset val="100"/>
      </c:catAx>
      <c:valAx>
        <c:axId val="13173747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lang="hr-HR"/>
            </a:pPr>
            <a:endParaRPr lang="sr-Latn-CS"/>
          </a:p>
        </c:txPr>
        <c:crossAx val="131735936"/>
        <c:crosses val="autoZero"/>
        <c:crossBetween val="between"/>
      </c:valAx>
    </c:plotArea>
    <c:legend>
      <c:legendPos val="r"/>
      <c:txPr>
        <a:bodyPr/>
        <a:lstStyle/>
        <a:p>
          <a:pPr>
            <a:defRPr lang="hr-HR"/>
          </a:pPr>
          <a:endParaRPr lang="sr-Latn-CS"/>
        </a:p>
      </c:txPr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BA"/>
  <c:style val="8"/>
  <c:chart>
    <c:title>
      <c:tx>
        <c:rich>
          <a:bodyPr/>
          <a:lstStyle/>
          <a:p>
            <a:pPr>
              <a:defRPr lang="hr-HR"/>
            </a:pPr>
            <a:r>
              <a:rPr lang="hr-HR" dirty="0"/>
              <a:t>Grafički prikaz prihoda Doma zdravlja Mostar po osnovi ugovora sa ZZO HNŽ od 2004. do </a:t>
            </a:r>
            <a:r>
              <a:rPr lang="hr-HR" dirty="0" smtClean="0"/>
              <a:t>2016. </a:t>
            </a:r>
            <a:endParaRPr lang="hr-HR" dirty="0"/>
          </a:p>
        </c:rich>
      </c:tx>
      <c:layout>
        <c:manualLayout>
          <c:xMode val="edge"/>
          <c:yMode val="edge"/>
          <c:x val="0.14737460569722374"/>
          <c:y val="4.4098361491221566E-2"/>
        </c:manualLayout>
      </c:layout>
    </c:title>
    <c:plotArea>
      <c:layout>
        <c:manualLayout>
          <c:layoutTarget val="inner"/>
          <c:xMode val="edge"/>
          <c:yMode val="edge"/>
          <c:x val="0.17087893065354587"/>
          <c:y val="0.36033126927095493"/>
          <c:w val="0.76824730242053441"/>
          <c:h val="0.35889570552147237"/>
        </c:manualLayout>
      </c:layout>
      <c:lineChart>
        <c:grouping val="stacked"/>
        <c:ser>
          <c:idx val="0"/>
          <c:order val="0"/>
          <c:tx>
            <c:strRef>
              <c:f>'[Grafički prikaz vrijednosti ugovora sa zavodom 2015.xls]List1'!$C$7</c:f>
              <c:strCache>
                <c:ptCount val="1"/>
                <c:pt idx="0">
                  <c:v>Vrijednost u KM</c:v>
                </c:pt>
              </c:strCache>
            </c:strRef>
          </c:tx>
          <c:dLbls>
            <c:txPr>
              <a:bodyPr/>
              <a:lstStyle/>
              <a:p>
                <a:pPr>
                  <a:defRPr lang="hr-HR" sz="1200" b="1"/>
                </a:pPr>
                <a:endParaRPr lang="sr-Latn-CS"/>
              </a:p>
            </c:txPr>
            <c:dLblPos val="t"/>
            <c:showVal val="1"/>
          </c:dLbls>
          <c:cat>
            <c:numRef>
              <c:f>'[Grafički prikaz vrijednosti ugovora sa zavodom 2015.xls]List1'!$D$8:$D$19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'[Grafički prikaz vrijednosti ugovora sa zavodom 2015.xls]List1'!$C$8:$C$19</c:f>
              <c:numCache>
                <c:formatCode>#,##0</c:formatCode>
                <c:ptCount val="12"/>
                <c:pt idx="0">
                  <c:v>293097.65999999986</c:v>
                </c:pt>
                <c:pt idx="1">
                  <c:v>303663.59000000008</c:v>
                </c:pt>
                <c:pt idx="2">
                  <c:v>366693.63</c:v>
                </c:pt>
                <c:pt idx="3">
                  <c:v>395126.75</c:v>
                </c:pt>
                <c:pt idx="4">
                  <c:v>457173.8</c:v>
                </c:pt>
                <c:pt idx="5">
                  <c:v>602417</c:v>
                </c:pt>
                <c:pt idx="6">
                  <c:v>605985</c:v>
                </c:pt>
                <c:pt idx="7">
                  <c:v>609072</c:v>
                </c:pt>
                <c:pt idx="8">
                  <c:v>609074</c:v>
                </c:pt>
                <c:pt idx="9">
                  <c:v>656000</c:v>
                </c:pt>
                <c:pt idx="10">
                  <c:v>692144</c:v>
                </c:pt>
                <c:pt idx="11">
                  <c:v>726162</c:v>
                </c:pt>
              </c:numCache>
            </c:numRef>
          </c:val>
        </c:ser>
        <c:dLbls>
          <c:showVal val="1"/>
        </c:dLbls>
        <c:marker val="1"/>
        <c:axId val="87973888"/>
        <c:axId val="87975808"/>
      </c:lineChart>
      <c:catAx>
        <c:axId val="879738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hr-HR"/>
                </a:pPr>
                <a:r>
                  <a:rPr lang="hr-HR"/>
                  <a:t>Godine</a:t>
                </a:r>
              </a:p>
            </c:rich>
          </c:tx>
          <c:layout>
            <c:manualLayout>
              <c:xMode val="edge"/>
              <c:yMode val="edge"/>
              <c:x val="0.52655937885440152"/>
              <c:y val="0.86809815763321219"/>
            </c:manualLayout>
          </c:layout>
        </c:title>
        <c:numFmt formatCode="General" sourceLinked="1"/>
        <c:tickLblPos val="nextTo"/>
        <c:txPr>
          <a:bodyPr rot="-5400000" vert="horz"/>
          <a:lstStyle/>
          <a:p>
            <a:pPr>
              <a:defRPr lang="hr-HR"/>
            </a:pPr>
            <a:endParaRPr lang="sr-Latn-CS"/>
          </a:p>
        </c:txPr>
        <c:crossAx val="87975808"/>
        <c:crosses val="autoZero"/>
        <c:auto val="1"/>
        <c:lblAlgn val="ctr"/>
        <c:lblOffset val="100"/>
        <c:tickLblSkip val="1"/>
        <c:tickMarkSkip val="1"/>
      </c:catAx>
      <c:valAx>
        <c:axId val="87975808"/>
        <c:scaling>
          <c:orientation val="minMax"/>
          <c:max val="900000"/>
          <c:min val="200000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lang="hr-HR"/>
                </a:pPr>
                <a:r>
                  <a:rPr lang="hr-HR"/>
                  <a:t>Vrijednost u KM</a:t>
                </a:r>
              </a:p>
            </c:rich>
          </c:tx>
          <c:layout>
            <c:manualLayout>
              <c:xMode val="edge"/>
              <c:yMode val="edge"/>
              <c:x val="5.0887064193428574E-2"/>
              <c:y val="0.37001207858726592"/>
            </c:manualLayout>
          </c:layout>
        </c:title>
        <c:numFmt formatCode="#,##0" sourceLinked="1"/>
        <c:tickLblPos val="nextTo"/>
        <c:txPr>
          <a:bodyPr rot="0" vert="horz"/>
          <a:lstStyle/>
          <a:p>
            <a:pPr>
              <a:defRPr lang="hr-HR"/>
            </a:pPr>
            <a:endParaRPr lang="sr-Latn-CS"/>
          </a:p>
        </c:txPr>
        <c:crossAx val="87973888"/>
        <c:crosses val="autoZero"/>
        <c:crossBetween val="between"/>
        <c:majorUnit val="200000"/>
      </c:valAx>
      <c:spPr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</c:plotArea>
    <c:legend>
      <c:legendPos val="t"/>
      <c:layout>
        <c:manualLayout>
          <c:xMode val="edge"/>
          <c:yMode val="edge"/>
          <c:x val="0.26097008516137332"/>
          <c:y val="0.21779150421731291"/>
          <c:w val="0.73902991483862934"/>
          <c:h val="4.8310068037612022E-2"/>
        </c:manualLayout>
      </c:layout>
      <c:txPr>
        <a:bodyPr/>
        <a:lstStyle/>
        <a:p>
          <a:pPr>
            <a:defRPr lang="hr-HR"/>
          </a:pPr>
          <a:endParaRPr lang="sr-Latn-CS"/>
        </a:p>
      </c:txPr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1B1FB-B647-4126-B3A0-7B9D09EEE7CF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5EED-89A9-4084-82A6-B5B069823C2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40F2-8E2F-4A5C-821C-62DE0AA19160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71FCD-93CA-42C2-B975-D4B2FAA7CE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EA5C-3F9B-402E-A1B2-7B5A5B8590BE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12EB2-F27B-4DF1-8CA9-74248D16F9B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BBCF-989C-4D4D-9ABE-78122BBDD2A1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F0FA0-097E-458A-86D5-6B575E3A9F7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49715-B10A-42CC-B715-DCCC53C93086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BB5D4-88E2-4A1A-8C7A-611E1F8D893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9990-8AE8-420D-8DB0-0D4E324F8187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E99B-717B-4314-B40A-D97B17FE33D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F3BDA-693D-47D8-BBD1-077D2BD83E22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D6F6C-4F45-426A-8B00-755B9FFA460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3DC78-0FB3-4E08-A14B-FB11709062CD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CFAA8-8177-4F90-A3CE-9D95C2405C3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D269-D35C-4620-B549-4E96DA8D5012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66DF4-CC75-44A3-97E3-E2CCE281DCC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41403-5231-4A54-98AB-8121F40587D3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ABAD7-B384-4AB6-8B14-6D55EE84A33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A49B3-6717-49B2-9D8C-0CE138189F0E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68EBA-36CE-4674-B396-A184C31094E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14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335CE5-24C8-4CD5-9EBF-213E54A02E94}" type="datetimeFigureOut">
              <a:rPr lang="sr-Latn-CS"/>
              <a:pPr>
                <a:defRPr/>
              </a:pPr>
              <a:t>16.12.2016.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E518F2-C911-4904-B262-3C47174B3B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grpSp>
        <p:nvGrpSpPr>
          <p:cNvPr id="615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3" r:id="rId2"/>
    <p:sldLayoutId id="2147483722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23" r:id="rId9"/>
    <p:sldLayoutId id="2147483719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Konferencija o zdravstvu i zdravlju u HNŽ               </a:t>
            </a:r>
            <a:endParaRPr lang="hr-HR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hr-HR" dirty="0" smtClean="0"/>
              <a:t>Mario Kordić  </a:t>
            </a:r>
          </a:p>
          <a:p>
            <a:pPr marR="0" eaLnBrk="1" hangingPunct="1"/>
            <a:r>
              <a:rPr lang="hr-HR" dirty="0" smtClean="0"/>
              <a:t>Dom zdravlja Mostar </a:t>
            </a:r>
          </a:p>
          <a:p>
            <a:pPr marR="0" eaLnBrk="1" hangingPunct="1"/>
            <a:endParaRPr lang="hr-HR" dirty="0" smtClean="0"/>
          </a:p>
          <a:p>
            <a:pPr marR="0" eaLnBrk="1" hangingPunct="1"/>
            <a:r>
              <a:rPr lang="hr-HR" dirty="0" smtClean="0"/>
              <a:t>Mostar,16. prosinca 2016					</a:t>
            </a:r>
          </a:p>
        </p:txBody>
      </p:sp>
      <p:pic>
        <p:nvPicPr>
          <p:cNvPr id="1027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9309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3600" b="1" dirty="0" smtClean="0"/>
              <a:t>Odjel zdravstvene zaštite dojenčadi i male djece sa  cijepnim centrom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23 455 pregleda djece.</a:t>
            </a:r>
          </a:p>
          <a:p>
            <a:pPr lvl="1">
              <a:buNone/>
            </a:pPr>
            <a:endParaRPr lang="hr-HR" dirty="0" smtClean="0"/>
          </a:p>
          <a:p>
            <a:r>
              <a:rPr lang="hr-HR" sz="2800" dirty="0" smtClean="0"/>
              <a:t>U cijepnom centru je tijekom ove godine  aplicirano ukupno 7937 doza cjepiva. </a:t>
            </a:r>
            <a:r>
              <a:rPr lang="hr-HR" sz="2800" b="1" dirty="0" smtClean="0"/>
              <a:t> </a:t>
            </a:r>
            <a:endParaRPr lang="hr-HR" sz="2800" dirty="0" smtClean="0"/>
          </a:p>
          <a:p>
            <a:r>
              <a:rPr lang="hr-HR" dirty="0" smtClean="0"/>
              <a:t>9 medicinskih sestara </a:t>
            </a:r>
          </a:p>
          <a:p>
            <a:r>
              <a:rPr lang="hr-HR" dirty="0" smtClean="0"/>
              <a:t>4 liječnika specijalista pedijatra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Odjel za liječenje, rehabilitaciju i palijativnu njegu u kući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11 826 posjeta </a:t>
            </a:r>
          </a:p>
          <a:p>
            <a:r>
              <a:rPr lang="hr-HR" dirty="0" smtClean="0"/>
              <a:t> 23716 usluga</a:t>
            </a:r>
            <a:endParaRPr lang="hr-HR" dirty="0"/>
          </a:p>
        </p:txBody>
      </p:sp>
      <p:pic>
        <p:nvPicPr>
          <p:cNvPr id="4" name="Picture 8" descr="F:\slike DZ\KOLA ZA KUĆNU NJEGU\P923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7334" y="3284984"/>
            <a:ext cx="3519339" cy="267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Centar za mentalno zdravlje u zajednici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Centar za mentalno zdravlje pruža usluge za otprilike 83 000 stanovnika na području Grada Mostara.</a:t>
            </a:r>
          </a:p>
          <a:p>
            <a:pPr>
              <a:buNone/>
            </a:pPr>
            <a:r>
              <a:rPr lang="hr-HR" dirty="0" smtClean="0"/>
              <a:t> </a:t>
            </a:r>
          </a:p>
          <a:p>
            <a:r>
              <a:rPr lang="hr-HR" dirty="0" smtClean="0"/>
              <a:t>Prvi put na psihijatrijski pregled  u 2015. godini se javilo 221 pacijent.</a:t>
            </a:r>
          </a:p>
          <a:p>
            <a:r>
              <a:rPr lang="hr-HR" dirty="0" smtClean="0"/>
              <a:t> Ukupan broj pacijenata je 4550 kojima je pruženo  5561 usluga 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143000"/>
          </a:xfrm>
        </p:spPr>
        <p:txBody>
          <a:bodyPr/>
          <a:lstStyle/>
          <a:p>
            <a:pPr lvl="0"/>
            <a:r>
              <a:rPr lang="hr-HR" sz="3600" b="1" dirty="0" smtClean="0"/>
              <a:t>SLUŽBA ZUBOZDRAVSTVENE ZAŠTITE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Tijekom godine su evidentirana 82095 posjeta pacijenata . U našim laboratorijima je tijekom 2015. godine napravljeno 199 zubnih proteza i 197 ortodontskih aparata     </a:t>
            </a:r>
          </a:p>
          <a:p>
            <a:pPr lvl="0"/>
            <a:r>
              <a:rPr lang="hr-HR" dirty="0" smtClean="0"/>
              <a:t>22 doktora stomatologije od čega 7 specijalista</a:t>
            </a:r>
          </a:p>
          <a:p>
            <a:pPr lvl="0"/>
            <a:r>
              <a:rPr lang="hr-HR" dirty="0" smtClean="0"/>
              <a:t>10 medicinskih sestara</a:t>
            </a:r>
          </a:p>
          <a:p>
            <a:pPr lvl="0"/>
            <a:r>
              <a:rPr lang="hr-HR" dirty="0" smtClean="0"/>
              <a:t>10 stomatoloških sestara</a:t>
            </a:r>
          </a:p>
          <a:p>
            <a:pPr lvl="0"/>
            <a:r>
              <a:rPr lang="hr-HR" dirty="0" smtClean="0"/>
              <a:t>2 zubna tehničara</a:t>
            </a:r>
          </a:p>
          <a:p>
            <a:pPr lvl="0"/>
            <a:r>
              <a:rPr lang="hr-HR" dirty="0" smtClean="0"/>
              <a:t>2 </a:t>
            </a:r>
            <a:r>
              <a:rPr lang="hr-HR" dirty="0" err="1" smtClean="0"/>
              <a:t>ortodontska</a:t>
            </a:r>
            <a:r>
              <a:rPr lang="hr-HR" dirty="0" smtClean="0"/>
              <a:t> tehničara</a:t>
            </a:r>
          </a:p>
          <a:p>
            <a:pPr lvl="0"/>
            <a:r>
              <a:rPr lang="hr-HR" dirty="0" smtClean="0"/>
              <a:t>1 ing. radiologije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sz="3600" b="1" dirty="0" smtClean="0"/>
              <a:t>SLUŽBA ZA PSIHOFIZIOLOŠKE I GOVORNE POTEŠKOĆE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15151 posjeta od čega je prvih pregleda bilo 672</a:t>
            </a:r>
          </a:p>
          <a:p>
            <a:r>
              <a:rPr lang="hr-HR" dirty="0" smtClean="0"/>
              <a:t>Otvoreno je 237 novih kartona.</a:t>
            </a:r>
          </a:p>
          <a:p>
            <a:r>
              <a:rPr lang="hr-HR" dirty="0" smtClean="0"/>
              <a:t>Iz drugih županija je bilo 494 posjeta.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8625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Odjel medicinsko-biokemijskog laboratorija 21 djelatnik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ukupan broj obrađenih  pacijenata u  centralnom laboratoriju  medicinsko biokemijskog odjela DZ Mostar je  55 093 u toku godine.</a:t>
            </a:r>
          </a:p>
          <a:p>
            <a:r>
              <a:rPr lang="hr-HR" dirty="0" smtClean="0"/>
              <a:t> 72 pacijenata/sat,  </a:t>
            </a:r>
            <a:r>
              <a:rPr lang="hr-HR" dirty="0" err="1" smtClean="0"/>
              <a:t>tj</a:t>
            </a:r>
            <a:r>
              <a:rPr lang="hr-HR" dirty="0" smtClean="0"/>
              <a:t>. 1,2 pacijent/min. ( 7:00-10:00)</a:t>
            </a:r>
          </a:p>
          <a:p>
            <a:r>
              <a:rPr lang="hr-HR" dirty="0" smtClean="0"/>
              <a:t>Broj izvršenih analiza   807.425 u 1.g</a:t>
            </a:r>
          </a:p>
          <a:p>
            <a:r>
              <a:rPr lang="hr-HR" dirty="0" smtClean="0"/>
              <a:t>Prosječan broj analiza po pacijentu je  14,66.</a:t>
            </a:r>
          </a:p>
          <a:p>
            <a:r>
              <a:rPr lang="hr-HR" dirty="0" smtClean="0"/>
              <a:t>Ukupan broj uzoraka  je 149 387, a prosječan broj uzoraka po pacijentu je 2,71.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pPr lvl="1"/>
            <a:r>
              <a:rPr lang="hr-HR" sz="3200" b="1" dirty="0" smtClean="0"/>
              <a:t>Odjel radiološke dijagnostike</a:t>
            </a:r>
            <a:r>
              <a:rPr lang="hr-HR" sz="5400" dirty="0" smtClean="0"/>
              <a:t/>
            </a:r>
            <a:br>
              <a:rPr lang="hr-HR" sz="5400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19 836 raznih dijagnostičkih pretraga.</a:t>
            </a:r>
          </a:p>
          <a:p>
            <a:r>
              <a:rPr lang="hr-HR" dirty="0" smtClean="0"/>
              <a:t> Od toga 19479  radiografskih pregleda i 357 uzv pregleda.</a:t>
            </a:r>
            <a:endParaRPr lang="hr-HR" dirty="0"/>
          </a:p>
        </p:txBody>
      </p:sp>
      <p:pic>
        <p:nvPicPr>
          <p:cNvPr id="4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8625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hr-HR" sz="3200" b="1" dirty="0" smtClean="0"/>
              <a:t>Odjel za zdravstvenu zaštitu radnika</a:t>
            </a:r>
            <a:r>
              <a:rPr lang="hr-HR" sz="5400" dirty="0" smtClean="0"/>
              <a:t/>
            </a:r>
            <a:br>
              <a:rPr lang="hr-HR" sz="5400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dirty="0" smtClean="0"/>
              <a:t>  </a:t>
            </a:r>
          </a:p>
          <a:p>
            <a:pPr lvl="0">
              <a:buNone/>
            </a:pPr>
            <a:r>
              <a:rPr lang="hr-HR" dirty="0" smtClean="0"/>
              <a:t> 56 pregleda za  osobe koje rade u zoni  ionizirajućeg zračenja  </a:t>
            </a:r>
          </a:p>
          <a:p>
            <a:pPr lvl="0"/>
            <a:r>
              <a:rPr lang="hr-HR" dirty="0" smtClean="0"/>
              <a:t>1287 pregleda za prvostupanjsku komisiju </a:t>
            </a:r>
          </a:p>
          <a:p>
            <a:pPr lvl="0"/>
            <a:r>
              <a:rPr lang="hr-HR" dirty="0" smtClean="0"/>
              <a:t>1128 pregleda za periodične sistematske preglede radnika  </a:t>
            </a:r>
          </a:p>
          <a:p>
            <a:pPr lvl="0"/>
            <a:r>
              <a:rPr lang="hr-HR" dirty="0" smtClean="0"/>
              <a:t>izdanih liječničkih uvjerenja 6337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b="1" dirty="0" smtClean="0"/>
              <a:t>PROMETNA SLUŽBA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127848"/>
          </a:xfrm>
        </p:spPr>
        <p:txBody>
          <a:bodyPr/>
          <a:lstStyle/>
          <a:p>
            <a:r>
              <a:rPr lang="hr-HR" dirty="0" smtClean="0"/>
              <a:t>u 2015 godini prešla ukupno 260 105 kilometara.</a:t>
            </a:r>
          </a:p>
          <a:p>
            <a:r>
              <a:rPr lang="hr-HR" dirty="0" smtClean="0"/>
              <a:t>Pri tom  je potrošeno 6 826 litara benzina i 21 643 litre dizela.</a:t>
            </a:r>
          </a:p>
          <a:p>
            <a:r>
              <a:rPr lang="hr-HR" dirty="0" smtClean="0"/>
              <a:t>Izvan Mostara je obavljeno ukupno 38 prijevoza , od čega najviše u RH.</a:t>
            </a:r>
          </a:p>
          <a:p>
            <a:r>
              <a:rPr lang="hr-HR" dirty="0" smtClean="0"/>
              <a:t>Unutar grada Mostara je obavljeno po raznim osnovama 606 prijevoza.</a:t>
            </a:r>
          </a:p>
          <a:p>
            <a:r>
              <a:rPr lang="hr-HR" sz="1800" dirty="0" smtClean="0"/>
              <a:t>Višegodišnji problem prijevoza pacijenata na dijalizu nije riješen ni ove godine. I pored naših inzistiranja nismo uspjeli promijeniti način plaćanja ovih prijevoza od strane  </a:t>
            </a:r>
            <a:r>
              <a:rPr lang="hr-HR" sz="1800" b="1" dirty="0" smtClean="0"/>
              <a:t>FZZO-a</a:t>
            </a:r>
            <a:r>
              <a:rPr lang="hr-HR" sz="1800" dirty="0" smtClean="0"/>
              <a:t>, tako da nam pružanje ovih usluga i dalje stvara gubitke.</a:t>
            </a:r>
          </a:p>
          <a:p>
            <a:r>
              <a:rPr lang="hr-HR" sz="1800" dirty="0" smtClean="0"/>
              <a:t>Ukupno smo na dijalizu prevezli 3113 pokretnih pacijenata i  104 nepokretna pacijenta.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lvl="1" indent="-273050">
              <a:buClr>
                <a:srgbClr val="0BD0D9"/>
              </a:buClr>
              <a:buSzPct val="95000"/>
            </a:pPr>
            <a:r>
              <a:rPr lang="hr-HR" sz="3200" b="1" dirty="0" smtClean="0"/>
              <a:t>Odjel tehničkog održavanja</a:t>
            </a:r>
            <a:endParaRPr lang="hr-HR" sz="3200" dirty="0" smtClean="0"/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hr-HR" sz="3200" b="1" dirty="0" smtClean="0"/>
              <a:t>Odjel informatike</a:t>
            </a:r>
            <a:endParaRPr lang="hr-HR" sz="3200" dirty="0" smtClean="0"/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hr-HR" sz="3200" b="1" dirty="0" smtClean="0"/>
              <a:t>Odjel za higijenu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hr-HR" sz="3600" b="1" dirty="0" smtClean="0"/>
              <a:t>HES</a:t>
            </a:r>
            <a:endParaRPr lang="hr-HR" sz="3600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8625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Doma zdravlja </a:t>
            </a:r>
            <a:r>
              <a:rPr lang="hr-HR" smtClean="0"/>
              <a:t>Mostar </a:t>
            </a:r>
            <a:r>
              <a:rPr lang="hr-HR" smtClean="0"/>
              <a:t> </a:t>
            </a:r>
            <a:r>
              <a:rPr lang="hr-HR" dirty="0" smtClean="0"/>
              <a:t>kao javna zdravstvena ustanova osnovan Odlukom Vlade Hrvatske Republike Herceg Bosne u veljači 1994 godine.</a:t>
            </a:r>
          </a:p>
          <a:p>
            <a:r>
              <a:rPr lang="hr-HR" dirty="0" smtClean="0"/>
              <a:t>2004. godine osnivačka prava preuzima  Gradsko vijeće grada Mostara.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r-HR" smtClean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0" y="404664"/>
          <a:ext cx="9144000" cy="5685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0" y="1935163"/>
          <a:ext cx="91440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Rezervirano mjesto sadržaja 4" descr="Tabe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2578" y="908720"/>
            <a:ext cx="8173878" cy="56022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Uposle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60648"/>
            <a:ext cx="4906166" cy="64639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908721"/>
          <a:ext cx="8229600" cy="541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5469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Financiranje Doma zdravlja Mostar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Najveći dio prihoda ( preko 90 % ) Dom zdravlja Mostar  ostvaruje temeljem Ugovora sa ZZO</a:t>
            </a:r>
          </a:p>
          <a:p>
            <a:endParaRPr lang="hr-HR" dirty="0"/>
          </a:p>
        </p:txBody>
      </p:sp>
      <p:graphicFrame>
        <p:nvGraphicFramePr>
          <p:cNvPr id="5" name="Grafikon 4"/>
          <p:cNvGraphicFramePr/>
          <p:nvPr/>
        </p:nvGraphicFramePr>
        <p:xfrm>
          <a:off x="0" y="3140968"/>
          <a:ext cx="8460432" cy="3717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Samofinanciranje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Zahvaljujući prihodima koje DZ Mostar ostvaruje iz drugih izvora, najviše na Odjelu medicine rada, HES završni račun je pokazao pozitivno poslovanje u 2015 godini</a:t>
            </a:r>
          </a:p>
          <a:p>
            <a:r>
              <a:rPr lang="hr-HR" dirty="0" smtClean="0"/>
              <a:t>Prosječna neto plaća u Domu zdravlja Mostar za 2015. godinu je 1 027  KM.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7"/>
            <a:ext cx="8229600" cy="5343873"/>
          </a:xfrm>
        </p:spPr>
        <p:txBody>
          <a:bodyPr/>
          <a:lstStyle/>
          <a:p>
            <a:r>
              <a:rPr lang="hr-HR" dirty="0" smtClean="0"/>
              <a:t>Broj neosiguranih osoba se kontinuirano povećava. </a:t>
            </a:r>
          </a:p>
          <a:p>
            <a:r>
              <a:rPr lang="hr-HR" dirty="0" smtClean="0"/>
              <a:t> sve je veći broj poduzeća koja ne uplaćuju doprinos za zdravstveno osiguranje svojim djelatnicima, tako da ih ZZO HNŽ-a briše sa popisa osiguranih lica.</a:t>
            </a:r>
          </a:p>
          <a:p>
            <a:r>
              <a:rPr lang="hr-HR" dirty="0" smtClean="0"/>
              <a:t> Ti ljudi i dalje koriste naše usluge. </a:t>
            </a:r>
          </a:p>
          <a:p>
            <a:r>
              <a:rPr lang="hr-HR" dirty="0" smtClean="0"/>
              <a:t> Iako postoji zakonska obveza lokalne samouprave       ( županije i grada Mostara ) da osigura  sredstva za financiranje Osnovnog paketa prava za neosigurane osobe,  nažalost u proračunima ovih institucija  nema stavke koja predviđa plaćanje ovih usluga.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5 doktora medicine je tražilo sporazumni prekid radnog odnosa a 3 su otišla u mirovinu</a:t>
            </a:r>
          </a:p>
          <a:p>
            <a:r>
              <a:rPr lang="hr-HR" dirty="0" smtClean="0"/>
              <a:t>Kao i prethodnih godina , mladi liječnici nisu zainteresirani za nastavak svoje profesionalne karijere u  ustanovama primarne zdravstvene zaštite, već svoju budućnost vide ili u bolnici ili, što je posebno zabrinjavajuće za naš zdravstveni sustav, u nekoj od zemalja EU.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Dom zdravlja Mostar je najveća ustanova primarne zdravstvene zaštite u Hercegovačko neretvanskoj županiji.  Korisnici naših usluga su i stanovnici drugih općina , ali i drugih županija, pa i iz Republike Srpske.</a:t>
            </a:r>
          </a:p>
          <a:p>
            <a:endParaRPr lang="hr-HR" dirty="0"/>
          </a:p>
        </p:txBody>
      </p:sp>
      <p:pic>
        <p:nvPicPr>
          <p:cNvPr id="4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9309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“Glavarina”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Iako je u drugoj polovici 2014 godine počelo dodatno plaćanje timova obiteljske medicine temeljeno na broju registriranih pacijenata ( „glavarina“), nije se povećao interes mladih kolega za rad u primarnoj zdravstvenoj zaštiti.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Stimulacija na osnovi izvrsnosti rada i pruženih usluga još uvijek nije uvedena. </a:t>
            </a:r>
          </a:p>
          <a:p>
            <a:r>
              <a:rPr lang="hr-HR" dirty="0" smtClean="0"/>
              <a:t>Liječnici DZ trenutno sudjeluju u kreiranju indikatora za ovu vrstu nagradnog plaćanja.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        85%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se pogleda struktura troškova u DZ Mostar koja bi mogla biti reprezentativna za domove zdravlja, onda se vidi da više nego dominantno u ukupnim rashodima učestvuju troškovi plaća. Tako imamo u 2013.g. učešće bruto plaća od 67%, dok je to u 2014., 15, pa i 6/16 oko 72%., a ako se još ovome dodaju troškovi uposlenika koji nemaju karakter plaće (topli obrok, regres, prevoz na posao, otpremnine, pomoći i sl.), sa učešćem od oko 12%, onda imamo učešće troška zaposlenika u ukupnim rashodima od gotovo </a:t>
            </a:r>
            <a:r>
              <a:rPr lang="hr-HR" b="1" dirty="0" smtClean="0">
                <a:solidFill>
                  <a:srgbClr val="FF0000"/>
                </a:solidFill>
              </a:rPr>
              <a:t>85%.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Nova najniža satnica određena općim kolektivnim ugovorom (</a:t>
            </a:r>
            <a:r>
              <a:rPr lang="hr-HR" b="1" dirty="0" smtClean="0">
                <a:solidFill>
                  <a:srgbClr val="FF0000"/>
                </a:solidFill>
              </a:rPr>
              <a:t>2,31</a:t>
            </a:r>
            <a:r>
              <a:rPr lang="hr-HR" dirty="0" smtClean="0"/>
              <a:t> i veća je za oko </a:t>
            </a:r>
            <a:r>
              <a:rPr lang="hr-HR" b="1" dirty="0" smtClean="0">
                <a:solidFill>
                  <a:srgbClr val="FF0000"/>
                </a:solidFill>
              </a:rPr>
              <a:t>15%</a:t>
            </a:r>
            <a:r>
              <a:rPr lang="hr-HR" dirty="0" smtClean="0"/>
              <a:t> od trenutno važeće za zdravstvo), neizvjesnosti oko još neusuglašenog GKU, naredne izmjene u poreznoj regulativi i u doprinosima, bojimo se da će još više povećati trošak uposlenika i da se on neće moći alimentirati iz prihoda koje imamo.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Ugovor o djelu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Ovdje još napominjemo i na često korištenje </a:t>
            </a:r>
            <a:r>
              <a:rPr lang="hr-HR" b="1" dirty="0" smtClean="0">
                <a:solidFill>
                  <a:srgbClr val="FF0000"/>
                </a:solidFill>
              </a:rPr>
              <a:t>ugovora o djelu </a:t>
            </a:r>
            <a:r>
              <a:rPr lang="hr-HR" dirty="0" smtClean="0"/>
              <a:t>kao načinu angažiranja potrebnog kadra, a koji će najavljenim zakonskim izmjenama biti više nego dvostruko opterećeni davanjima za porez i doprinose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Boljom komunikacijom DZ , nadležnih Ministatstava i ZZO .</a:t>
            </a:r>
          </a:p>
          <a:p>
            <a:pPr>
              <a:buNone/>
            </a:pPr>
            <a:r>
              <a:rPr lang="hr-HR" dirty="0" smtClean="0"/>
              <a:t>1. Poboljšanje efikasnosti i kvalitete zdravstvene usluge.</a:t>
            </a:r>
          </a:p>
          <a:p>
            <a:pPr>
              <a:buNone/>
            </a:pPr>
            <a:r>
              <a:rPr lang="hr-HR" dirty="0" smtClean="0"/>
              <a:t>2.Smanjenje troškova poslovanja</a:t>
            </a:r>
          </a:p>
          <a:p>
            <a:pPr>
              <a:buNone/>
            </a:pPr>
            <a:r>
              <a:rPr lang="hr-HR" dirty="0" smtClean="0"/>
              <a:t>3.Poboljšanja uvjeta 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Bolja komunikacija i suradnja svih pružatelja medicinskih usluga ( SKB, RMC, OB Konjic, svih DZ itd.) HNŽ u svrhu :</a:t>
            </a:r>
          </a:p>
          <a:p>
            <a:pPr>
              <a:buNone/>
            </a:pPr>
            <a:r>
              <a:rPr lang="hr-HR" dirty="0" smtClean="0"/>
              <a:t>Efikasnije korištenje materijalnih, tehničkih , kadrovskih i drugih resursa .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/>
          <a:lstStyle/>
          <a:p>
            <a:r>
              <a:rPr lang="hr-HR" dirty="0" smtClean="0"/>
              <a:t>Informatizacija i uvezivanje čitavog sustava omogućilo bi pristup bitnim informacijama , te dalo mogućnost detekcije slabih točaka .</a:t>
            </a:r>
          </a:p>
          <a:p>
            <a:r>
              <a:rPr lang="hr-HR" dirty="0" smtClean="0"/>
              <a:t>Ulaganjem u primarno zdravstvo poboljšati opće stanje zdravlja populacije i time smanjiti potrebu za skupim sekundarnim i tercijarnim liječenjem                  ( prevencija , rana detekcija ....).</a:t>
            </a:r>
          </a:p>
          <a:p>
            <a:r>
              <a:rPr lang="hr-HR" dirty="0" smtClean="0"/>
              <a:t>Jasno pozicioniranje privatnih zdravstvenih ustanova</a:t>
            </a:r>
          </a:p>
          <a:p>
            <a:r>
              <a:rPr lang="hr-HR" dirty="0" smtClean="0"/>
              <a:t>Jeftino ne znači povoljno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Poruka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Ako otvorimo oči, dignemo glave iz pijeska i zbijemo redove, mišljenja sam da odgovornim korištenjem resursa  sustav možemo spasiti i onima zbog kojih postojimo osigurati  adekvatnu zdravstvenu zaštitu!</a:t>
            </a:r>
          </a:p>
          <a:p>
            <a:pPr lvl="0"/>
            <a:r>
              <a:rPr lang="hr-HR" dirty="0" smtClean="0"/>
              <a:t>Dom zdravlja Mostar je iskreni partner svima onima koji žele zdravstveni sustav i  skrb o našim pacijentima učiniti boljim.  </a:t>
            </a:r>
          </a:p>
          <a:p>
            <a:pPr>
              <a:buNone/>
            </a:pPr>
            <a:endParaRPr lang="hr-HR" b="1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Konferencija o zdravstvu i zdravlju u HNŽ               </a:t>
            </a:r>
            <a:endParaRPr lang="hr-HR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hr-HR" dirty="0" smtClean="0"/>
              <a:t> Mario Kordić  </a:t>
            </a:r>
          </a:p>
          <a:p>
            <a:pPr marR="0" eaLnBrk="1" hangingPunct="1"/>
            <a:r>
              <a:rPr lang="hr-HR" dirty="0" smtClean="0"/>
              <a:t>Dom zdravlja Mostar </a:t>
            </a:r>
          </a:p>
          <a:p>
            <a:pPr marR="0" eaLnBrk="1" hangingPunct="1"/>
            <a:endParaRPr lang="hr-HR" dirty="0" smtClean="0"/>
          </a:p>
          <a:p>
            <a:pPr marR="0" eaLnBrk="1" hangingPunct="1"/>
            <a:r>
              <a:rPr lang="hr-HR" dirty="0" smtClean="0"/>
              <a:t>Mostar,16. prosinca 2016					</a:t>
            </a:r>
          </a:p>
        </p:txBody>
      </p:sp>
      <p:pic>
        <p:nvPicPr>
          <p:cNvPr id="1027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8625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Domu zdravlja Mostar prema procjenama gravitira oko 70 000  osoba, među kojima je i značajan broj </a:t>
            </a:r>
            <a:r>
              <a:rPr lang="hr-HR" dirty="0" smtClean="0">
                <a:solidFill>
                  <a:srgbClr val="FF0000"/>
                </a:solidFill>
              </a:rPr>
              <a:t>neosiguranih</a:t>
            </a:r>
            <a:r>
              <a:rPr lang="hr-HR" dirty="0" smtClean="0"/>
              <a:t> osoba ( između </a:t>
            </a:r>
            <a:r>
              <a:rPr lang="hr-HR" b="1" dirty="0" smtClean="0"/>
              <a:t>10-15%</a:t>
            </a:r>
            <a:r>
              <a:rPr lang="hr-HR" dirty="0" smtClean="0"/>
              <a:t> ).</a:t>
            </a:r>
          </a:p>
          <a:p>
            <a:endParaRPr lang="hr-HR" dirty="0"/>
          </a:p>
        </p:txBody>
      </p:sp>
      <p:pic>
        <p:nvPicPr>
          <p:cNvPr id="4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8625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Mreža ambulanti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zadnjih nekoliko godina Dom zdravlja Mostar je značajno proširio i obnovio mrežu ambulanti u gotovo svim naseljima grada Mostara. </a:t>
            </a:r>
          </a:p>
          <a:p>
            <a:r>
              <a:rPr lang="hr-HR" dirty="0" smtClean="0"/>
              <a:t> 20  lokacija </a:t>
            </a:r>
            <a:endParaRPr lang="hr-HR" dirty="0"/>
          </a:p>
        </p:txBody>
      </p:sp>
      <p:pic>
        <p:nvPicPr>
          <p:cNvPr id="4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8625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hr-HR" sz="3200" b="1" dirty="0" smtClean="0"/>
              <a:t>Odjel obiteljske medicine sa patronažom</a:t>
            </a:r>
            <a:r>
              <a:rPr lang="hr-HR" sz="5400" dirty="0" smtClean="0"/>
              <a:t/>
            </a:r>
            <a:br>
              <a:rPr lang="hr-HR" sz="5400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142 384  posjeta pacijenata, pri čemu je  pruženo</a:t>
            </a:r>
          </a:p>
          <a:p>
            <a:r>
              <a:rPr lang="hr-HR" dirty="0" smtClean="0"/>
              <a:t> 1 029 650 usluga.</a:t>
            </a:r>
          </a:p>
          <a:p>
            <a:r>
              <a:rPr lang="hr-HR" dirty="0" smtClean="0"/>
              <a:t> 1793 kućnih posjeta</a:t>
            </a:r>
          </a:p>
          <a:p>
            <a:r>
              <a:rPr lang="hr-HR" dirty="0" smtClean="0"/>
              <a:t>na 20 lokaliteta</a:t>
            </a:r>
          </a:p>
          <a:p>
            <a:r>
              <a:rPr lang="hr-HR" dirty="0" smtClean="0"/>
              <a:t>112 djelatnika, od čega 45 liječnika , 67 sestara i medicinskih tehničara.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HMP</a:t>
            </a:r>
            <a:br>
              <a:rPr lang="hr-HR" b="1" dirty="0" smtClean="0"/>
            </a:b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17 957  intervencija u prostorima HMP </a:t>
            </a:r>
          </a:p>
          <a:p>
            <a:r>
              <a:rPr lang="hr-HR" dirty="0" smtClean="0"/>
              <a:t> 4535 kućnih posjeta. </a:t>
            </a:r>
            <a:endParaRPr lang="hr-HR" dirty="0"/>
          </a:p>
        </p:txBody>
      </p:sp>
      <p:pic>
        <p:nvPicPr>
          <p:cNvPr id="4" name="Picture 3" descr="F:\slike DZ\slike dz\Picture 0130 (581x800) (465x640).jpg"/>
          <p:cNvPicPr>
            <a:picLocks noChangeAspect="1" noChangeArrowheads="1"/>
          </p:cNvPicPr>
          <p:nvPr/>
        </p:nvPicPr>
        <p:blipFill>
          <a:blip r:embed="rId2" cstate="print"/>
          <a:srcRect l="2555" t="2646" r="2914"/>
          <a:stretch>
            <a:fillRect/>
          </a:stretch>
        </p:blipFill>
        <p:spPr bwMode="auto">
          <a:xfrm>
            <a:off x="6572264" y="4286256"/>
            <a:ext cx="2143140" cy="2131266"/>
          </a:xfrm>
          <a:prstGeom prst="ellipse">
            <a:avLst/>
          </a:prstGeom>
          <a:ln w="63500" cap="rnd">
            <a:solidFill>
              <a:schemeClr val="tx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hr-HR" sz="5400" b="1" dirty="0" smtClean="0"/>
              <a:t>Studentska ambulanta</a:t>
            </a:r>
            <a:r>
              <a:rPr lang="hr-HR" sz="5400" dirty="0" smtClean="0"/>
              <a:t/>
            </a:r>
            <a:br>
              <a:rPr lang="hr-HR" sz="5400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sklopu </a:t>
            </a:r>
            <a:r>
              <a:rPr lang="hr-HR" dirty="0" err="1" smtClean="0"/>
              <a:t>kampusa</a:t>
            </a:r>
            <a:endParaRPr lang="hr-HR" dirty="0" smtClean="0"/>
          </a:p>
          <a:p>
            <a:r>
              <a:rPr lang="hr-HR" dirty="0" smtClean="0"/>
              <a:t>Studenti iz regije</a:t>
            </a:r>
          </a:p>
          <a:p>
            <a:endParaRPr lang="hr-HR" dirty="0" smtClean="0"/>
          </a:p>
          <a:p>
            <a:r>
              <a:rPr lang="hr-HR" dirty="0" smtClean="0"/>
              <a:t> 1 709 posjeta ambulanti opće medicine</a:t>
            </a:r>
          </a:p>
          <a:p>
            <a:r>
              <a:rPr lang="hr-HR" dirty="0" smtClean="0"/>
              <a:t> 695 posjeta stomatološkoj ambulanti </a:t>
            </a:r>
          </a:p>
          <a:p>
            <a:r>
              <a:rPr lang="hr-HR" dirty="0" smtClean="0"/>
              <a:t>30 posjeta psihološkom savjetovalištu</a:t>
            </a:r>
          </a:p>
          <a:p>
            <a:endParaRPr lang="hr-HR" dirty="0"/>
          </a:p>
        </p:txBody>
      </p:sp>
      <p:pic>
        <p:nvPicPr>
          <p:cNvPr id="4" name="Picture 6" descr="F:\slike DZ\STUDENTSKA\PB030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017060"/>
            <a:ext cx="2880320" cy="2158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Odjel  zdravstvene zaštite žena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3400 ginekoloških pregleda </a:t>
            </a:r>
          </a:p>
          <a:p>
            <a:r>
              <a:rPr lang="hr-HR" dirty="0" smtClean="0"/>
              <a:t> 1678 PAPA testova.</a:t>
            </a:r>
          </a:p>
          <a:p>
            <a:pPr>
              <a:buNone/>
            </a:pPr>
            <a:r>
              <a:rPr lang="hr-HR" dirty="0" smtClean="0"/>
              <a:t>    </a:t>
            </a:r>
            <a:r>
              <a:rPr lang="hr-HR" b="1" dirty="0" smtClean="0"/>
              <a:t>U trudničkoj ambulanti je urađeno:</a:t>
            </a:r>
          </a:p>
          <a:p>
            <a:r>
              <a:rPr lang="hr-HR" dirty="0" smtClean="0"/>
              <a:t> 396 pregleda trudnica</a:t>
            </a:r>
          </a:p>
          <a:p>
            <a:r>
              <a:rPr lang="hr-HR" dirty="0" smtClean="0"/>
              <a:t> 214 laboratorijskih nalaza </a:t>
            </a:r>
          </a:p>
          <a:p>
            <a:r>
              <a:rPr lang="hr-HR" dirty="0" smtClean="0"/>
              <a:t> 427 skrininga na metaboličke bolesti kod novorođenčadi.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3139</TotalTime>
  <Words>1325</Words>
  <Application>Microsoft Office PowerPoint</Application>
  <PresentationFormat>On-screen Show (4:3)</PresentationFormat>
  <Paragraphs>137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Flow</vt:lpstr>
      <vt:lpstr>Konferencija o zdravstvu i zdravlju u HNŽ               </vt:lpstr>
      <vt:lpstr>Slide 2</vt:lpstr>
      <vt:lpstr>Slide 3</vt:lpstr>
      <vt:lpstr>Slide 4</vt:lpstr>
      <vt:lpstr>Mreža ambulanti</vt:lpstr>
      <vt:lpstr>Odjel obiteljske medicine sa patronažom </vt:lpstr>
      <vt:lpstr>HMP </vt:lpstr>
      <vt:lpstr>Studentska ambulanta </vt:lpstr>
      <vt:lpstr>Odjel  zdravstvene zaštite žena</vt:lpstr>
      <vt:lpstr>          Odjel zdravstvene zaštite dojenčadi i male djece sa  cijepnim centrom</vt:lpstr>
      <vt:lpstr>Odjel za liječenje, rehabilitaciju i palijativnu njegu u kući</vt:lpstr>
      <vt:lpstr>Centar za mentalno zdravlje u zajednici</vt:lpstr>
      <vt:lpstr>SLUŽBA ZUBOZDRAVSTVENE ZAŠTITE </vt:lpstr>
      <vt:lpstr>SLUŽBA ZA PSIHOFIZIOLOŠKE I GOVORNE POTEŠKOĆE </vt:lpstr>
      <vt:lpstr>Odjel medicinsko-biokemijskog laboratorija 21 djelatnik</vt:lpstr>
      <vt:lpstr>Odjel radiološke dijagnostike </vt:lpstr>
      <vt:lpstr>Odjel za zdravstvenu zaštitu radnika </vt:lpstr>
      <vt:lpstr>PROMETNA SLUŽBA </vt:lpstr>
      <vt:lpstr> </vt:lpstr>
      <vt:lpstr>Slide 20</vt:lpstr>
      <vt:lpstr>Slide 21</vt:lpstr>
      <vt:lpstr>Slide 22</vt:lpstr>
      <vt:lpstr>Slide 23</vt:lpstr>
      <vt:lpstr>Slide 24</vt:lpstr>
      <vt:lpstr>Slide 25</vt:lpstr>
      <vt:lpstr>Financiranje Doma zdravlja Mostar </vt:lpstr>
      <vt:lpstr>Samofinanciranje</vt:lpstr>
      <vt:lpstr>Slide 28</vt:lpstr>
      <vt:lpstr>Slide 29</vt:lpstr>
      <vt:lpstr>  “Glavarina”</vt:lpstr>
      <vt:lpstr>Slide 31</vt:lpstr>
      <vt:lpstr>                          85%</vt:lpstr>
      <vt:lpstr>Slide 33</vt:lpstr>
      <vt:lpstr>               Ugovor o djelu</vt:lpstr>
      <vt:lpstr>Zaključci</vt:lpstr>
      <vt:lpstr>Slide 36</vt:lpstr>
      <vt:lpstr>Slide 37</vt:lpstr>
      <vt:lpstr>Poruka</vt:lpstr>
      <vt:lpstr>Konferencija o zdravstvu i zdravlju u HNŽ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Hum</dc:creator>
  <cp:lastModifiedBy>Antonio</cp:lastModifiedBy>
  <cp:revision>275</cp:revision>
  <dcterms:created xsi:type="dcterms:W3CDTF">2011-05-25T06:28:03Z</dcterms:created>
  <dcterms:modified xsi:type="dcterms:W3CDTF">2016-12-16T08:24:50Z</dcterms:modified>
</cp:coreProperties>
</file>