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78" r:id="rId6"/>
    <p:sldId id="260" r:id="rId7"/>
    <p:sldId id="262" r:id="rId8"/>
    <p:sldId id="264" r:id="rId9"/>
    <p:sldId id="265" r:id="rId10"/>
    <p:sldId id="268" r:id="rId11"/>
    <p:sldId id="270" r:id="rId12"/>
    <p:sldId id="271" r:id="rId13"/>
    <p:sldId id="266" r:id="rId14"/>
    <p:sldId id="267" r:id="rId15"/>
    <p:sldId id="269" r:id="rId16"/>
    <p:sldId id="272" r:id="rId17"/>
    <p:sldId id="273" r:id="rId18"/>
    <p:sldId id="263" r:id="rId19"/>
    <p:sldId id="274" r:id="rId20"/>
    <p:sldId id="275" r:id="rId21"/>
    <p:sldId id="276" r:id="rId22"/>
    <p:sldId id="277" r:id="rId23"/>
    <p:sldId id="279" r:id="rId24"/>
    <p:sldId id="281" r:id="rId25"/>
    <p:sldId id="284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15AAD6-A770-44B6-AD70-950CDC0A48C4}" type="datetimeFigureOut">
              <a:rPr lang="sr-Latn-CS" smtClean="0"/>
              <a:pPr/>
              <a:t>15.12.2016.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1221A-FE15-4D1F-A0BE-19ED0494E19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2786082"/>
          </a:xfrm>
        </p:spPr>
        <p:txBody>
          <a:bodyPr>
            <a:noAutofit/>
          </a:bodyPr>
          <a:lstStyle/>
          <a:p>
            <a:r>
              <a:rPr lang="hr-HR" sz="5400" dirty="0" smtClean="0"/>
              <a:t>KARCINOM BRONHA I PLUĆA – POJAVNOST I MOGUĆNOSTI LIJEČENJA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8329626" cy="2109790"/>
          </a:xfrm>
        </p:spPr>
        <p:txBody>
          <a:bodyPr/>
          <a:lstStyle/>
          <a:p>
            <a:r>
              <a:rPr lang="hr-HR" dirty="0" err="1" smtClean="0">
                <a:solidFill>
                  <a:schemeClr val="tx1">
                    <a:lumMod val="95000"/>
                  </a:schemeClr>
                </a:solidFill>
              </a:rPr>
              <a:t>dr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. Boro </a:t>
            </a:r>
            <a:r>
              <a:rPr lang="hr-HR" dirty="0" err="1" smtClean="0">
                <a:solidFill>
                  <a:schemeClr val="tx1">
                    <a:lumMod val="95000"/>
                  </a:schemeClr>
                </a:solidFill>
              </a:rPr>
              <a:t>Janjoš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, internist, </a:t>
            </a:r>
            <a:r>
              <a:rPr lang="hr-HR" dirty="0" err="1" smtClean="0">
                <a:solidFill>
                  <a:schemeClr val="tx1">
                    <a:lumMod val="95000"/>
                  </a:schemeClr>
                </a:solidFill>
              </a:rPr>
              <a:t>subspecijalist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</a:rPr>
              <a:t> pulmolog</a:t>
            </a:r>
          </a:p>
          <a:p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</a:rPr>
              <a:t>suradnik : Josip </a:t>
            </a:r>
            <a:r>
              <a:rPr lang="hr-HR" sz="2400" dirty="0" err="1" smtClean="0">
                <a:solidFill>
                  <a:schemeClr val="tx1">
                    <a:lumMod val="95000"/>
                  </a:schemeClr>
                </a:solidFill>
              </a:rPr>
              <a:t>Janjoš</a:t>
            </a: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</a:rPr>
              <a:t>, student treće godine Medicinskog fakulteta u Mostaru</a:t>
            </a:r>
            <a:endParaRPr lang="hr-HR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642918"/>
            <a:ext cx="4010026" cy="558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images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700092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images (2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643338" cy="587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LuckyStrike-e1309445377147_zpsbbe7c2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429156" cy="5734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malboro-man-dies-f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642653" cy="4367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Rhett-Butler-romantic-male-characters-34261468-547-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6584398" cy="4935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Ronald-Reagan-chester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00042"/>
            <a:ext cx="5045169" cy="5808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preuz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811743" cy="4811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bellasmo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571480"/>
            <a:ext cx="4357718" cy="570464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786214" cy="619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200" dirty="0" smtClean="0"/>
              <a:t>Do 30-ih godina 20. stoljeća ova bolest je bila rijetka</a:t>
            </a:r>
          </a:p>
          <a:p>
            <a:pPr algn="just"/>
            <a:r>
              <a:rPr lang="hr-HR" sz="3200" dirty="0" smtClean="0"/>
              <a:t>Od tada pa do kraja 20. stoljeća dolazi do naglog i intenzivnog porasta </a:t>
            </a:r>
            <a:r>
              <a:rPr lang="hr-HR" sz="3200" dirty="0" err="1" smtClean="0"/>
              <a:t>incidence</a:t>
            </a:r>
            <a:r>
              <a:rPr lang="hr-HR" sz="3200" dirty="0" smtClean="0"/>
              <a:t> i mortaliteta od ove bolesti i to tako da je udvostručavana svakog desetljeća do 70-ih godina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003ce5de6021f14c8eaf0bcb18414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571480"/>
            <a:ext cx="4063706" cy="5594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3200" dirty="0" smtClean="0"/>
              <a:t>Danas u svijetu, po malignoj incidenci ova bolest je kod oba spola na drugom mjestu, odmah nakon karcinoma </a:t>
            </a:r>
            <a:r>
              <a:rPr lang="hr-HR" sz="3200" dirty="0" smtClean="0"/>
              <a:t>prostate kod muškaraca </a:t>
            </a:r>
            <a:r>
              <a:rPr lang="hr-HR" sz="3200" dirty="0" smtClean="0"/>
              <a:t>i karcinoma </a:t>
            </a:r>
            <a:r>
              <a:rPr lang="hr-HR" sz="3200" dirty="0" smtClean="0"/>
              <a:t>dojke kod žena</a:t>
            </a:r>
            <a:endParaRPr lang="hr-HR" sz="3200" dirty="0" smtClean="0"/>
          </a:p>
          <a:p>
            <a:pPr algn="just"/>
            <a:r>
              <a:rPr lang="hr-HR" sz="3200" dirty="0" smtClean="0"/>
              <a:t>Po malignom mortalitetu, kod oba spola je na prvom mjestu</a:t>
            </a:r>
          </a:p>
          <a:p>
            <a:pPr algn="just"/>
            <a:r>
              <a:rPr lang="hr-HR" sz="3200" dirty="0" smtClean="0"/>
              <a:t>Veći je maligni mortalitet kod karcinoma </a:t>
            </a:r>
            <a:r>
              <a:rPr lang="hr-HR" sz="3200" dirty="0" smtClean="0"/>
              <a:t>bronha i </a:t>
            </a:r>
            <a:r>
              <a:rPr lang="hr-HR" sz="3200" dirty="0" smtClean="0"/>
              <a:t>pluća nego ukupni maligni mortalitet kod karcinoma dojke, debelog crijeva i prostate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liječenja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Kirurško (jedino koje može pružiti izlječenje ukoliko nema udaljenih  metastaza) – prikladno 17-22% pacijenata</a:t>
            </a:r>
          </a:p>
          <a:p>
            <a:r>
              <a:rPr lang="hr-HR" sz="3200" dirty="0" smtClean="0"/>
              <a:t>Kemoterapija</a:t>
            </a:r>
          </a:p>
          <a:p>
            <a:r>
              <a:rPr lang="hr-HR" sz="3200" dirty="0" smtClean="0"/>
              <a:t>Radioterapija </a:t>
            </a:r>
          </a:p>
          <a:p>
            <a:r>
              <a:rPr lang="hr-HR" sz="3200" dirty="0" smtClean="0"/>
              <a:t>Kombinirana</a:t>
            </a:r>
          </a:p>
          <a:p>
            <a:r>
              <a:rPr lang="hr-HR" sz="3200" dirty="0" smtClean="0"/>
              <a:t>Ciljna</a:t>
            </a:r>
          </a:p>
          <a:p>
            <a:pPr algn="just"/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/>
              <a:t>    </a:t>
            </a:r>
            <a:r>
              <a:rPr lang="hr-HR" sz="3600" dirty="0" smtClean="0"/>
              <a:t>Dužina ukupnog preživljavanja u svijetu za sve </a:t>
            </a:r>
            <a:r>
              <a:rPr lang="hr-HR" sz="3600" dirty="0" err="1" smtClean="0"/>
              <a:t>patohistološke</a:t>
            </a:r>
            <a:r>
              <a:rPr lang="hr-HR" sz="3600" dirty="0" smtClean="0"/>
              <a:t> tipove karcinoma bronha i pluća uključujući i sve stadije proširenosti ove bolesti :</a:t>
            </a:r>
          </a:p>
          <a:p>
            <a:pPr algn="ctr"/>
            <a:r>
              <a:rPr lang="hr-HR" sz="3600" dirty="0" smtClean="0"/>
              <a:t>1 godinu : 25% ± 5% pacijenata</a:t>
            </a:r>
          </a:p>
          <a:p>
            <a:pPr algn="ctr"/>
            <a:r>
              <a:rPr lang="hr-HR" sz="3600" dirty="0" smtClean="0"/>
              <a:t>5 godina : 10% ±  3% pacijenata</a:t>
            </a:r>
          </a:p>
          <a:p>
            <a:pPr algn="ctr"/>
            <a:r>
              <a:rPr lang="hr-HR" sz="3600" dirty="0" smtClean="0"/>
              <a:t>10 godina : 3% ± 1% pacijenata</a:t>
            </a:r>
          </a:p>
          <a:p>
            <a:pPr algn="just"/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pPr algn="just"/>
            <a:r>
              <a:rPr lang="hr-HR" sz="3200" dirty="0" smtClean="0"/>
              <a:t>Od 90-ih godina prošlog stoljeća zbog poražavajućih podataka o incidenci i mortalitetu karcinoma bronha i pluća, </a:t>
            </a:r>
            <a:r>
              <a:rPr lang="hr-HR" sz="3200" dirty="0" smtClean="0"/>
              <a:t>Svjetska </a:t>
            </a:r>
            <a:r>
              <a:rPr lang="hr-HR" sz="3200" dirty="0" smtClean="0"/>
              <a:t>zdravstvena organizacija počinje agresivnu kampanju protiv pušenja…</a:t>
            </a:r>
          </a:p>
          <a:p>
            <a:pPr algn="just"/>
            <a:r>
              <a:rPr lang="hr-HR" sz="3200" dirty="0" smtClean="0"/>
              <a:t>Ova bolest bilježi stagnaciju i diskretni pad u zadnja dva desetljeća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article-2578249-1C325B5100000578-830_306x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428604"/>
            <a:ext cx="4203413" cy="581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images 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85860"/>
            <a:ext cx="555301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tips-terrie-cancer-sm-934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628251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preuzm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642918"/>
            <a:ext cx="401004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3-best-anti-smooking-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785794"/>
            <a:ext cx="3714776" cy="5483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8186766" cy="5768997"/>
          </a:xfrm>
        </p:spPr>
        <p:txBody>
          <a:bodyPr>
            <a:normAutofit/>
          </a:bodyPr>
          <a:lstStyle/>
          <a:p>
            <a:pPr algn="just"/>
            <a:r>
              <a:rPr lang="hr-HR" sz="3600" dirty="0" smtClean="0"/>
              <a:t>Na narednom grafu možemo vidjeti kako je porast prodaje duhanskih proizvoda u SAD-u </a:t>
            </a:r>
            <a:r>
              <a:rPr lang="hr-HR" sz="3600" dirty="0" err="1" smtClean="0"/>
              <a:t>u</a:t>
            </a:r>
            <a:r>
              <a:rPr lang="hr-HR" sz="3600" dirty="0" smtClean="0"/>
              <a:t> prva četiri desetljeća 20. stoljeća (broj cigareta po osobi u godini) doveo do odgovarajućeg brzog porasta broja karcinoma bronha i pluća tijekom 30-ih, 40-ih i 50-ih godina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images (2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904547" cy="4454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1-stop-smoking-ad-by-ayalme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57166"/>
            <a:ext cx="4296103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8-best-anti-smoking-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09604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201409-tows-1-949x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587753" cy="4269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the-doctors-mainelement-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296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 descr="No-smoking-poster-12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500042"/>
            <a:ext cx="3985762" cy="5762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Konačno i kod nas…</a:t>
            </a:r>
          </a:p>
          <a:p>
            <a:pPr algn="just"/>
            <a:r>
              <a:rPr lang="hr-HR" dirty="0" smtClean="0"/>
              <a:t>Novi zakon za pušače FBiH je u formi prednacrta i trenutno </a:t>
            </a:r>
            <a:r>
              <a:rPr lang="hr-HR" dirty="0" smtClean="0"/>
              <a:t>upućen županijama </a:t>
            </a:r>
            <a:r>
              <a:rPr lang="hr-HR" dirty="0" smtClean="0"/>
              <a:t>u proceduru razmatranja i usvajanja te predviđa potpunu zabranu pušenja u svim zatvorenim prostorijama, radnim mjestima, javnom prijevozu i skupovima</a:t>
            </a:r>
          </a:p>
          <a:p>
            <a:pPr algn="just"/>
            <a:r>
              <a:rPr lang="hr-HR" dirty="0" smtClean="0"/>
              <a:t>Zakon obuhvaća sve duhanske proizvode i druge proizvode za pušenje poput elektronske cigarete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28596" y="1000108"/>
            <a:ext cx="4829180" cy="480918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Prastara ideja da se dobrovoljno i svakodnevno udiše </a:t>
            </a:r>
            <a:r>
              <a:rPr lang="hr-HR" sz="3200" dirty="0" smtClean="0"/>
              <a:t>„dim” </a:t>
            </a:r>
            <a:r>
              <a:rPr lang="hr-HR" sz="3200" dirty="0" smtClean="0"/>
              <a:t>u naš organizam se pokazala fatalnom…</a:t>
            </a:r>
            <a:endParaRPr lang="hr-HR" sz="3200" dirty="0"/>
          </a:p>
        </p:txBody>
      </p:sp>
      <p:pic>
        <p:nvPicPr>
          <p:cNvPr id="5" name="Slika 4" descr="5-best-anti-smoking-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142984"/>
            <a:ext cx="3328991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Cancer_smoking_lung_cancer_correlation_from_NIH_h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6225" y="1000108"/>
            <a:ext cx="512252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 smtClean="0"/>
              <a:t>Ukupni broj novootkrivenih karcinoma bronha i pluća na odjelu za plućne bolesti SKB Mostar 2013. godine je 114</a:t>
            </a:r>
          </a:p>
          <a:p>
            <a:r>
              <a:rPr lang="hr-HR" sz="3600" dirty="0" smtClean="0"/>
              <a:t>2014. godine – 117</a:t>
            </a:r>
          </a:p>
          <a:p>
            <a:r>
              <a:rPr lang="hr-HR" sz="3600" dirty="0" smtClean="0"/>
              <a:t>2015. godine – 124</a:t>
            </a:r>
          </a:p>
          <a:p>
            <a:r>
              <a:rPr lang="hr-HR" sz="3600" dirty="0" smtClean="0"/>
              <a:t>90% </a:t>
            </a:r>
            <a:r>
              <a:rPr lang="hr-HR" sz="3600" dirty="0" smtClean="0"/>
              <a:t>pacijenata </a:t>
            </a:r>
            <a:r>
              <a:rPr lang="hr-HR" sz="3600" dirty="0" smtClean="0"/>
              <a:t>su pušači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594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5400" b="1" i="1" dirty="0" smtClean="0">
                <a:solidFill>
                  <a:srgbClr val="FFFF00"/>
                </a:solidFill>
              </a:rPr>
              <a:t>A u međuvremenu, svijet je izgledao ovako …</a:t>
            </a:r>
            <a:endParaRPr lang="hr-HR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070346" cy="4936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4143404" cy="5906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85860"/>
            <a:ext cx="5959826" cy="437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</TotalTime>
  <Words>400</Words>
  <Application>Microsoft Office PowerPoint</Application>
  <PresentationFormat>On-screen Show (4:3)</PresentationFormat>
  <Paragraphs>30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Book Antiqua</vt:lpstr>
      <vt:lpstr>Lucida Sans</vt:lpstr>
      <vt:lpstr>Wingdings</vt:lpstr>
      <vt:lpstr>Wingdings 2</vt:lpstr>
      <vt:lpstr>Wingdings 3</vt:lpstr>
      <vt:lpstr>Vrh</vt:lpstr>
      <vt:lpstr>KARCINOM BRONHA I PLUĆA – POJAVNOST I MOGUĆNOSTI LIJEČENJA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Mogućnosti liječenja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KARCINOM BRONHA I PLUĆA – POJAVNOST I MOGUĆNOSTI LIJEČENJA</dc:title>
  <dc:creator>user</dc:creator>
  <cp:lastModifiedBy>Daniela</cp:lastModifiedBy>
  <cp:revision>22</cp:revision>
  <dcterms:created xsi:type="dcterms:W3CDTF">2016-12-12T12:58:55Z</dcterms:created>
  <dcterms:modified xsi:type="dcterms:W3CDTF">2016-12-15T14:14:40Z</dcterms:modified>
</cp:coreProperties>
</file>