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0" r:id="rId5"/>
    <p:sldId id="262" r:id="rId6"/>
    <p:sldId id="261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B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BiH</c:v>
                </c:pt>
                <c:pt idx="1">
                  <c:v>Hrvatska</c:v>
                </c:pt>
                <c:pt idx="2">
                  <c:v>Slovenija</c:v>
                </c:pt>
                <c:pt idx="3">
                  <c:v>Njemačka</c:v>
                </c:pt>
                <c:pt idx="4">
                  <c:v>Engleska</c:v>
                </c:pt>
                <c:pt idx="5">
                  <c:v>SAD</c:v>
                </c:pt>
                <c:pt idx="6">
                  <c:v>Holandija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Sheet1!$A$2:$A$8</c:f>
              <c:strCache>
                <c:ptCount val="7"/>
                <c:pt idx="0">
                  <c:v>BiH</c:v>
                </c:pt>
                <c:pt idx="1">
                  <c:v>Hrvatska</c:v>
                </c:pt>
                <c:pt idx="2">
                  <c:v>Slovenija</c:v>
                </c:pt>
                <c:pt idx="3">
                  <c:v>Njemačka</c:v>
                </c:pt>
                <c:pt idx="4">
                  <c:v>Engleska</c:v>
                </c:pt>
                <c:pt idx="5">
                  <c:v>SAD</c:v>
                </c:pt>
                <c:pt idx="6">
                  <c:v>Holandija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700</c:v>
                </c:pt>
                <c:pt idx="1">
                  <c:v>2000</c:v>
                </c:pt>
                <c:pt idx="2">
                  <c:v>4000</c:v>
                </c:pt>
                <c:pt idx="3">
                  <c:v>7000</c:v>
                </c:pt>
                <c:pt idx="4">
                  <c:v>11000</c:v>
                </c:pt>
                <c:pt idx="5">
                  <c:v>18000</c:v>
                </c:pt>
                <c:pt idx="6">
                  <c:v>22000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831552"/>
        <c:axId val="158029440"/>
      </c:barChart>
      <c:catAx>
        <c:axId val="159831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58029440"/>
        <c:crosses val="autoZero"/>
        <c:auto val="1"/>
        <c:lblAlgn val="ctr"/>
        <c:lblOffset val="100"/>
        <c:noMultiLvlLbl val="0"/>
      </c:catAx>
      <c:valAx>
        <c:axId val="158029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8315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B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05071935452513"/>
          <c:y val="0.14658122521102196"/>
          <c:w val="0.8319637649460484"/>
          <c:h val="0.63617015198748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Minimalna plata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Doktor medicine</c:v>
                </c:pt>
                <c:pt idx="1">
                  <c:v>Plata u EPBiH i BHT</c:v>
                </c:pt>
                <c:pt idx="2">
                  <c:v>Menadžment</c:v>
                </c:pt>
                <c:pt idx="3">
                  <c:v>Sudstvo</c:v>
                </c:pt>
                <c:pt idx="4">
                  <c:v>Notari</c:v>
                </c:pt>
                <c:pt idx="5">
                  <c:v>Visoki menadžment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Maximalna plata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Sheet1!$A$2:$A$7</c:f>
              <c:strCache>
                <c:ptCount val="6"/>
                <c:pt idx="0">
                  <c:v>Doktor medicine</c:v>
                </c:pt>
                <c:pt idx="1">
                  <c:v>Plata u EPBiH i BHT</c:v>
                </c:pt>
                <c:pt idx="2">
                  <c:v>Menadžment</c:v>
                </c:pt>
                <c:pt idx="3">
                  <c:v>Sudstvo</c:v>
                </c:pt>
                <c:pt idx="4">
                  <c:v>Notari</c:v>
                </c:pt>
                <c:pt idx="5">
                  <c:v>Visoki menadžment</c:v>
                </c:pt>
              </c:strCache>
            </c:strRef>
          </c:cat>
          <c:val>
            <c:numRef>
              <c:f>Sheet1!$C$2:$C$7</c:f>
              <c:numCache>
                <c:formatCode>#,##0</c:formatCode>
                <c:ptCount val="6"/>
                <c:pt idx="0">
                  <c:v>1400</c:v>
                </c:pt>
                <c:pt idx="1">
                  <c:v>2000</c:v>
                </c:pt>
                <c:pt idx="2">
                  <c:v>5000</c:v>
                </c:pt>
                <c:pt idx="3">
                  <c:v>6000</c:v>
                </c:pt>
                <c:pt idx="4">
                  <c:v>11000</c:v>
                </c:pt>
                <c:pt idx="5">
                  <c:v>35000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791936"/>
        <c:axId val="119546432"/>
      </c:barChart>
      <c:catAx>
        <c:axId val="138791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119546432"/>
        <c:crosses val="autoZero"/>
        <c:auto val="1"/>
        <c:lblAlgn val="ctr"/>
        <c:lblOffset val="100"/>
        <c:tickMarkSkip val="2"/>
        <c:noMultiLvlLbl val="0"/>
      </c:catAx>
      <c:valAx>
        <c:axId val="119546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791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CBB1582-B98D-4B21-8DFE-C19F3435889C}" type="datetimeFigureOut">
              <a:rPr lang="hr-HR" smtClean="0"/>
              <a:t>1.1.2017.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2F9E263-E89E-4B8F-AB0B-9EEC19414395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458200" cy="1470025"/>
          </a:xfrm>
        </p:spPr>
        <p:txBody>
          <a:bodyPr>
            <a:normAutofit/>
          </a:bodyPr>
          <a:lstStyle/>
          <a:p>
            <a:r>
              <a:rPr lang="hr-HR" dirty="0" smtClean="0"/>
              <a:t>POLOŽAJ LJEKARA U SISTEMU ZDRAVSTVENE ZAŠTITE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3886200"/>
            <a:ext cx="8928992" cy="256713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7200" b="1" dirty="0" smtClean="0"/>
              <a:t>Mostar 16.12.2016 .                                                               Prim.Dr.Mehmed Haznadar</a:t>
            </a:r>
            <a:br>
              <a:rPr lang="hr-HR" sz="7200" b="1" dirty="0" smtClean="0"/>
            </a:br>
            <a:r>
              <a:rPr lang="hr-HR" sz="7200" b="1" dirty="0" smtClean="0"/>
              <a:t/>
            </a:r>
            <a:br>
              <a:rPr lang="hr-HR" sz="7200" b="1" dirty="0" smtClean="0"/>
            </a:br>
            <a:r>
              <a:rPr lang="hr-HR" sz="6400" b="1" dirty="0" smtClean="0"/>
              <a:t>          </a:t>
            </a:r>
            <a:br>
              <a:rPr lang="hr-HR" sz="6400" b="1" dirty="0" smtClean="0"/>
            </a:br>
            <a:r>
              <a:rPr lang="hr-HR" sz="6400" b="1" dirty="0" smtClean="0"/>
              <a:t/>
            </a:r>
            <a:br>
              <a:rPr lang="hr-HR" sz="6400" b="1" dirty="0" smtClean="0"/>
            </a:br>
            <a:r>
              <a:rPr lang="hr-HR" sz="6400" b="1" dirty="0" smtClean="0"/>
              <a:t/>
            </a:r>
            <a:br>
              <a:rPr lang="hr-HR" sz="6400" b="1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</a:t>
            </a:r>
            <a:r>
              <a:rPr lang="hr-HR" sz="2200" dirty="0" smtClean="0"/>
              <a:t/>
            </a:r>
            <a:br>
              <a:rPr lang="hr-HR" sz="2200" dirty="0" smtClean="0"/>
            </a:br>
            <a:endParaRPr lang="hr-HR" sz="3300" dirty="0"/>
          </a:p>
        </p:txBody>
      </p:sp>
    </p:spTree>
    <p:extLst>
      <p:ext uri="{BB962C8B-B14F-4D97-AF65-F5344CB8AC3E}">
        <p14:creationId xmlns:p14="http://schemas.microsoft.com/office/powerpoint/2010/main" val="10089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+mn-lt"/>
              </a:rPr>
              <a:t>Strategija rješavanja položaja ljekara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Zakonski urediti jasne odnose između javnog i privatnog sektora te dopunski rad regulisati u smislu da se izbjegne sukob interesa</a:t>
            </a:r>
          </a:p>
          <a:p>
            <a:r>
              <a:rPr lang="hr-HR" dirty="0" smtClean="0"/>
              <a:t>Promovirati i vrednovati istraživački rad</a:t>
            </a:r>
          </a:p>
          <a:p>
            <a:r>
              <a:rPr lang="hr-HR" dirty="0" smtClean="0"/>
              <a:t>Promovisati javno-privatno partnerstvo po zakonskim rješenjima iz 2010. god. </a:t>
            </a:r>
          </a:p>
          <a:p>
            <a:r>
              <a:rPr lang="hr-HR" dirty="0" smtClean="0"/>
              <a:t>Uložiti napore za jačanje granskog sindikata kao i </a:t>
            </a:r>
            <a:r>
              <a:rPr lang="hr-HR" b="1" dirty="0" smtClean="0"/>
              <a:t>sindikata ljekara </a:t>
            </a:r>
            <a:r>
              <a:rPr lang="hr-HR" dirty="0" smtClean="0"/>
              <a:t>koji će se uz podršku ljekarske komore boriti za realizaciju gore navedenog.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12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Energična borba protiv svakog vida korupcije kod jednog dijela uposlenika unutar sistema zdravstvene zaštite koji kompromitira čitav sistem 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95730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066800"/>
          </a:xfrm>
        </p:spPr>
        <p:txBody>
          <a:bodyPr/>
          <a:lstStyle/>
          <a:p>
            <a:pPr algn="ctr"/>
            <a:r>
              <a:rPr lang="hr-HR" dirty="0" smtClean="0"/>
              <a:t>HVALA NA PAŽNJI 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5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Položaj ljekara u sistemu zdravstvene zaštite u Bosni i Hercegovini po svim relevantnim pokazateljima je na samom dnu evropskih zemalja.</a:t>
            </a:r>
          </a:p>
          <a:p>
            <a:pPr marL="109728" indent="0">
              <a:buNone/>
            </a:pPr>
            <a:endParaRPr lang="hr-HR" dirty="0" smtClean="0"/>
          </a:p>
          <a:p>
            <a:r>
              <a:rPr lang="hr-HR" dirty="0"/>
              <a:t>Zdravstveni sistem gotovo u potpunosti funkcioniše bez bitnih promjena u odnosu na predratni socijalistički sistem, te je nužno njegovo usklađivanje s razvijenim sistemima u zemljama zapadne Evrope</a:t>
            </a:r>
          </a:p>
          <a:p>
            <a:pPr marL="109728" indent="0">
              <a:buNone/>
            </a:pP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2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Edukacija ljekara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Školovanje ljekara traje 6 godina. Nakon toga je nužno specijalističko usavršavanje koje sada uglavnom traje 5 do 6 godina</a:t>
            </a:r>
            <a:r>
              <a:rPr lang="hr-HR" dirty="0" smtClean="0"/>
              <a:t>.</a:t>
            </a:r>
          </a:p>
          <a:p>
            <a:r>
              <a:rPr lang="hr-HR" dirty="0"/>
              <a:t>Većini je nakon toga neophodno i subspecijalističko usavršavanje koje traje od 2 do 3 godine</a:t>
            </a:r>
            <a:r>
              <a:rPr lang="hr-HR" dirty="0" smtClean="0"/>
              <a:t>.</a:t>
            </a:r>
          </a:p>
          <a:p>
            <a:r>
              <a:rPr lang="hr-HR" dirty="0"/>
              <a:t>Razvoj medicinske nauke je danas tako brz i nova saznanja se svakodnevno evaluiraju- </a:t>
            </a:r>
            <a:r>
              <a:rPr lang="hr-HR" u="sng" dirty="0"/>
              <a:t>UpToDate Evidence-Based Medicine. </a:t>
            </a:r>
            <a:br>
              <a:rPr lang="hr-HR" u="sng" dirty="0"/>
            </a:br>
            <a:r>
              <a:rPr lang="hr-HR" dirty="0"/>
              <a:t>Neophodno je svakodnevno i cjeloživotno obrazovanje da bi adekvatno odgovorili na izazove u struci.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190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Uslovi rada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Poziv ljekara je izuzetno kompleksan, odgovaran i stresan</a:t>
            </a:r>
            <a:r>
              <a:rPr lang="hr-HR" dirty="0" smtClean="0"/>
              <a:t>.</a:t>
            </a:r>
          </a:p>
          <a:p>
            <a:r>
              <a:rPr lang="hr-HR" dirty="0"/>
              <a:t>Često uz neadekvatne uslove rada te nedostatak opreme i lijekova.</a:t>
            </a:r>
            <a:br>
              <a:rPr lang="hr-HR" dirty="0"/>
            </a:br>
            <a:endParaRPr lang="hr-HR" dirty="0"/>
          </a:p>
          <a:p>
            <a:r>
              <a:rPr lang="hr-HR" dirty="0" smtClean="0"/>
              <a:t>Nezaštićenost od medijskih  neargumentiranih optužbi pa sve do fizičkih napada na doktore od strane pacijenata i njihove rodbine.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64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Primanja ljekara prikazana u €      (New York Times)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513095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09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635333"/>
              </p:ext>
            </p:extLst>
          </p:nvPr>
        </p:nvGraphicFramePr>
        <p:xfrm>
          <a:off x="467544" y="976858"/>
          <a:ext cx="8229600" cy="588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62068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Primanja u različitim dijelovima javnog sektora u BiH izražene u KM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6098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+mn-lt"/>
              </a:rPr>
              <a:t>Strategija rješavanja položaja ljekara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915880"/>
          </a:xfrm>
        </p:spPr>
        <p:txBody>
          <a:bodyPr>
            <a:normAutofit/>
          </a:bodyPr>
          <a:lstStyle/>
          <a:p>
            <a:r>
              <a:rPr lang="hr-HR" dirty="0" smtClean="0"/>
              <a:t>Strategijske mjere koje će dovesti do poboljšanja zdravstvenog sistema u BiH</a:t>
            </a:r>
          </a:p>
          <a:p>
            <a:r>
              <a:rPr lang="hr-HR" dirty="0"/>
              <a:t>Spriječiti neracionalnu i nenamjensku potrošnju novca iz zdravstvenog sistema </a:t>
            </a:r>
            <a:endParaRPr lang="hr-HR" dirty="0" smtClean="0"/>
          </a:p>
          <a:p>
            <a:r>
              <a:rPr lang="hr-HR" dirty="0"/>
              <a:t>Uvesti evaluaciju i kontrolu rada zdravstvenih ustanova </a:t>
            </a:r>
            <a:endParaRPr lang="hr-HR" dirty="0" smtClean="0"/>
          </a:p>
          <a:p>
            <a:r>
              <a:rPr lang="hr-HR" dirty="0"/>
              <a:t>Smanjiti troškove za lijekove po preporuci Svjetske banke (ušteda cca. 50 mil. KM)</a:t>
            </a:r>
          </a:p>
          <a:p>
            <a:endParaRPr lang="hr-HR" dirty="0"/>
          </a:p>
          <a:p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6313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+mn-lt"/>
              </a:rPr>
              <a:t>Strategija rješavanja položaja ljekara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Osloboditi zdravstvene nabavke od plaćanja PDV-a (ušteda od 50 mil. KM u FBiH)</a:t>
            </a:r>
          </a:p>
          <a:p>
            <a:r>
              <a:rPr lang="hr-HR" dirty="0" smtClean="0"/>
              <a:t>Dio prihoda od akciza na duhan i alkohol usmjeriti na zdravstvene fondove</a:t>
            </a:r>
          </a:p>
          <a:p>
            <a:r>
              <a:rPr lang="hr-HR" dirty="0" smtClean="0"/>
              <a:t>Obećanje Vlade FBiH o suparticipaciji u apsolutnom iznosu za Fond solidarnosti FBiH koliko se za isti izdvoji po kantonima (cca 100 mil. KM) – nikad nije ostvareno 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39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+mn-lt"/>
              </a:rPr>
              <a:t>Strategija rješavanja položaja ljekara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Vlada FBiH odredbama krši zakon i oslobađa čitave industrije od plaćanja doprinosa za zdravstveno osiguranje.</a:t>
            </a:r>
          </a:p>
          <a:p>
            <a:r>
              <a:rPr lang="hr-HR" dirty="0" smtClean="0"/>
              <a:t>Preusmjeriti dio novca koji se koristi za liječenje u inostranstvu u obučavanje i osposobljavanje sopstvenog kadra (cca 35 mil. KM)</a:t>
            </a:r>
          </a:p>
          <a:p>
            <a:r>
              <a:rPr lang="hr-HR" dirty="0" smtClean="0"/>
              <a:t>Napraviti više nivoa zdravstvenog osiguranja (osnovni i dodatni paketi)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042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3445</TotalTime>
  <Words>419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POLOŽAJ LJEKARA U SISTEMU ZDRAVSTVENE ZAŠTITE</vt:lpstr>
      <vt:lpstr>PowerPoint Presentation</vt:lpstr>
      <vt:lpstr>Edukacija ljekara</vt:lpstr>
      <vt:lpstr>Uslovi rada</vt:lpstr>
      <vt:lpstr>Primanja ljekara prikazana u €      (New York Times)</vt:lpstr>
      <vt:lpstr>PowerPoint Presentation</vt:lpstr>
      <vt:lpstr>Strategija rješavanja položaja ljekara </vt:lpstr>
      <vt:lpstr>Strategija rješavanja položaja ljekara </vt:lpstr>
      <vt:lpstr>Strategija rješavanja položaja ljekara </vt:lpstr>
      <vt:lpstr>Strategija rješavanja položaja ljekara </vt:lpstr>
      <vt:lpstr>PowerPoint Presentation</vt:lpstr>
      <vt:lpstr>HVALA NA PAŽNJI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POLOŽAJ LJEKARA U SISTEMU ZDRAVSTVENE ZAŠTITE</dc:title>
  <dc:creator>Haznadar</dc:creator>
  <cp:lastModifiedBy>Zane</cp:lastModifiedBy>
  <cp:revision>32</cp:revision>
  <dcterms:created xsi:type="dcterms:W3CDTF">2016-12-10T19:10:00Z</dcterms:created>
  <dcterms:modified xsi:type="dcterms:W3CDTF">2017-01-01T21:53:54Z</dcterms:modified>
</cp:coreProperties>
</file>