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9" r:id="rId5"/>
    <p:sldId id="262" r:id="rId6"/>
    <p:sldId id="271" r:id="rId7"/>
    <p:sldId id="263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r-HR"/>
  <c:chart>
    <c:title>
      <c:tx>
        <c:rich>
          <a:bodyPr/>
          <a:lstStyle/>
          <a:p>
            <a:pPr>
              <a:defRPr lang="en-US"/>
            </a:pPr>
            <a:r>
              <a:rPr lang="hr-HR" sz="2000" b="0" dirty="0">
                <a:latin typeface="Arial" pitchFamily="34" charset="0"/>
                <a:cs typeface="Arial" pitchFamily="34" charset="0"/>
              </a:rPr>
              <a:t>Komora</a:t>
            </a:r>
            <a:r>
              <a:rPr lang="hr-HR" dirty="0"/>
              <a:t>      </a:t>
            </a:r>
            <a:endParaRPr lang="en-US" dirty="0"/>
          </a:p>
        </c:rich>
      </c:tx>
      <c:layout>
        <c:manualLayout>
          <c:xMode val="edge"/>
          <c:yMode val="edge"/>
          <c:x val="0.29619981530086587"/>
          <c:y val="0.16836195965366924"/>
        </c:manualLayout>
      </c:layout>
    </c:title>
    <c:plotArea>
      <c:layout>
        <c:manualLayout>
          <c:layoutTarget val="inner"/>
          <c:xMode val="edge"/>
          <c:yMode val="edge"/>
          <c:x val="0.25076394964518323"/>
          <c:y val="1.0243123949532993E-3"/>
          <c:w val="0.46143518518518517"/>
          <c:h val="0.8390318259340608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120</c:v>
                </c:pt>
                <c:pt idx="1">
                  <c:v>120</c:v>
                </c:pt>
                <c:pt idx="2">
                  <c:v>120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sr-Latn-C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0.50926</cdr:x>
      <cdr:y>0.30305</cdr:y>
    </cdr:from>
    <cdr:to>
      <cdr:x>0.7037</cdr:x>
      <cdr:y>0.38723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91000" y="1371600"/>
          <a:ext cx="1600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0.59259</cdr:x>
      <cdr:y>0.15153</cdr:y>
    </cdr:from>
    <cdr:to>
      <cdr:x>0.75926</cdr:x>
      <cdr:y>0.26938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76800" y="6858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0.66667</cdr:x>
      <cdr:y>0.1852</cdr:y>
    </cdr:from>
    <cdr:to>
      <cdr:x>0.77778</cdr:x>
      <cdr:y>0.38723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486400" y="838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0.51852</cdr:x>
      <cdr:y>0.15153</cdr:y>
    </cdr:from>
    <cdr:to>
      <cdr:x>0.68519</cdr:x>
      <cdr:y>0.26938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267200" y="685800"/>
          <a:ext cx="1371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hr-HR" sz="1800" dirty="0" smtClean="0"/>
            <a:t>Ministartsvo</a:t>
          </a:r>
        </a:p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0.41667</cdr:x>
      <cdr:y>0.70712</cdr:y>
    </cdr:from>
    <cdr:to>
      <cdr:x>0.56481</cdr:x>
      <cdr:y>0.7913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429000" y="3200400"/>
          <a:ext cx="12192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hr-HR" sz="2000" dirty="0" smtClean="0">
              <a:latin typeface="Arial" pitchFamily="34" charset="0"/>
              <a:cs typeface="Arial" pitchFamily="34" charset="0"/>
            </a:rPr>
            <a:t>Građani</a:t>
          </a:r>
          <a:endParaRPr lang="en-US" sz="20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0.37963</cdr:x>
      <cdr:y>0.31989</cdr:y>
    </cdr:from>
    <cdr:to>
      <cdr:x>0.59259</cdr:x>
      <cdr:y>0.52192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24200" y="1447800"/>
          <a:ext cx="17526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hr-HR" sz="2000" dirty="0" smtClean="0">
              <a:latin typeface="Arial" pitchFamily="34" charset="0"/>
              <a:cs typeface="Arial" pitchFamily="34" charset="0"/>
            </a:rPr>
            <a:t>Zdravstveni sustav</a:t>
          </a:r>
          <a:endParaRPr lang="en-US" sz="20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0.69444</cdr:x>
      <cdr:y>0.82497</cdr:y>
    </cdr:from>
    <cdr:to>
      <cdr:x>0.86111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715000" y="3733800"/>
          <a:ext cx="1371600" cy="7921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hr-HR" sz="2400" b="1" dirty="0" smtClean="0">
              <a:latin typeface="Arial" pitchFamily="34" charset="0"/>
              <a:cs typeface="Arial" pitchFamily="34" charset="0"/>
            </a:rPr>
            <a:t>PARTNERSTVO</a:t>
          </a:r>
          <a:r>
            <a:rPr lang="hr-HR" sz="2400" dirty="0" smtClean="0">
              <a:latin typeface="Arial" pitchFamily="34" charset="0"/>
              <a:cs typeface="Arial" pitchFamily="34" charset="0"/>
            </a:rPr>
            <a:t> !</a:t>
          </a:r>
          <a:endParaRPr lang="en-US" sz="24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2700" dirty="0" smtClean="0"/>
              <a:t>prim. dr. Harun Drljević ,  </a:t>
            </a:r>
            <a:r>
              <a:rPr lang="hr-HR" sz="2700" smtClean="0"/>
              <a:t/>
            </a:r>
            <a:br>
              <a:rPr lang="hr-HR" sz="2700" smtClean="0"/>
            </a:br>
            <a:r>
              <a:rPr lang="hr-HR" sz="2700" smtClean="0"/>
              <a:t>Ljekarska/Liječnička komora  </a:t>
            </a:r>
            <a:r>
              <a:rPr lang="hr-HR" sz="2700" dirty="0" smtClean="0"/>
              <a:t>Federacije BiH </a:t>
            </a:r>
            <a:r>
              <a:rPr lang="hr-HR" dirty="0" smtClean="0"/>
              <a:t>: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b="1" dirty="0" smtClean="0"/>
              <a:t>Značaj Ljekarske/Liječničke komore    u zdravstvenom sistemu/sustavu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Mostar, 16.12.2016. godine</a:t>
            </a: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81000"/>
            <a:ext cx="1579563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295400"/>
          </a:xfrm>
        </p:spPr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hr-HR" sz="2200" b="1" dirty="0" smtClean="0"/>
          </a:p>
          <a:p>
            <a:pPr algn="ctr">
              <a:buNone/>
            </a:pPr>
            <a:endParaRPr lang="hr-HR" sz="2200" b="1" dirty="0" smtClean="0"/>
          </a:p>
          <a:p>
            <a:pPr algn="ctr">
              <a:buNone/>
            </a:pPr>
            <a:r>
              <a:rPr lang="en-US" sz="2200" b="1" dirty="0" err="1" smtClean="0"/>
              <a:t>Član</a:t>
            </a:r>
            <a:r>
              <a:rPr lang="en-US" sz="2200" b="1" dirty="0" smtClean="0"/>
              <a:t> 221.</a:t>
            </a:r>
            <a:endParaRPr lang="en-US" sz="2200" dirty="0" smtClean="0"/>
          </a:p>
          <a:p>
            <a:endParaRPr lang="en-US" sz="2200" dirty="0" smtClean="0"/>
          </a:p>
          <a:p>
            <a:pPr algn="just">
              <a:buNone/>
            </a:pPr>
            <a:r>
              <a:rPr lang="hr-HR" sz="2200" dirty="0" smtClean="0"/>
              <a:t>	</a:t>
            </a:r>
            <a:r>
              <a:rPr lang="en-US" sz="2200" b="1" dirty="0" err="1" smtClean="0"/>
              <a:t>Radi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očuvanja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zaštite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interesa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svoje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profesije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zadovoljavanja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svojih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stručnih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ličnih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potreba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obezbjeđivanja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uslova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organizovan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nastup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zdravstvenih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radnika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istih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profesionalnih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grupa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kao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zaštite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zdravlja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građana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zdravstveni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radnici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zavisno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od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stručnog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naziva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obavezno</a:t>
            </a:r>
            <a:r>
              <a:rPr lang="en-US" sz="2200" b="1" dirty="0" smtClean="0"/>
              <a:t> se </a:t>
            </a:r>
            <a:r>
              <a:rPr lang="en-US" sz="2200" b="1" dirty="0" err="1" smtClean="0"/>
              <a:t>udružuju</a:t>
            </a:r>
            <a:r>
              <a:rPr lang="en-US" sz="2200" b="1" dirty="0" smtClean="0"/>
              <a:t> u </a:t>
            </a:r>
            <a:r>
              <a:rPr lang="en-US" sz="2200" b="1" dirty="0" err="1" smtClean="0"/>
              <a:t>komore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kao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strukovna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udruženja</a:t>
            </a:r>
            <a:r>
              <a:rPr lang="en-US" sz="2200" b="1" dirty="0" smtClean="0"/>
              <a:t>.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pPr algn="ctr">
              <a:buNone/>
            </a:pPr>
            <a:r>
              <a:rPr lang="en-US" sz="2200" dirty="0" smtClean="0"/>
              <a:t>(“</a:t>
            </a:r>
            <a:r>
              <a:rPr lang="en-US" sz="2200" dirty="0" err="1" smtClean="0"/>
              <a:t>Zakon</a:t>
            </a:r>
            <a:r>
              <a:rPr lang="en-US" sz="2200" dirty="0" smtClean="0"/>
              <a:t> o </a:t>
            </a:r>
            <a:r>
              <a:rPr lang="en-US" sz="2200" dirty="0" err="1" smtClean="0"/>
              <a:t>zdravstvenoj</a:t>
            </a:r>
            <a:r>
              <a:rPr lang="en-US" sz="2200" dirty="0" smtClean="0"/>
              <a:t> </a:t>
            </a:r>
            <a:r>
              <a:rPr lang="en-US" sz="2200" dirty="0" err="1" smtClean="0"/>
              <a:t>zaštiti</a:t>
            </a:r>
            <a:r>
              <a:rPr lang="en-US" sz="2200" dirty="0" smtClean="0"/>
              <a:t> </a:t>
            </a:r>
            <a:r>
              <a:rPr lang="en-US" sz="2200" dirty="0" err="1" smtClean="0"/>
              <a:t>Federacije</a:t>
            </a:r>
            <a:r>
              <a:rPr lang="en-US" sz="2200" dirty="0" smtClean="0"/>
              <a:t> </a:t>
            </a:r>
            <a:r>
              <a:rPr lang="en-US" sz="2200" dirty="0" err="1" smtClean="0"/>
              <a:t>BiH</a:t>
            </a:r>
            <a:r>
              <a:rPr lang="en-US" sz="2200" dirty="0" smtClean="0"/>
              <a:t>”  </a:t>
            </a:r>
            <a:r>
              <a:rPr lang="en-US" sz="2200" dirty="0" err="1" smtClean="0"/>
              <a:t>iz</a:t>
            </a:r>
            <a:r>
              <a:rPr lang="en-US" sz="2200" dirty="0" smtClean="0"/>
              <a:t> 2010. </a:t>
            </a:r>
            <a:r>
              <a:rPr lang="en-US" sz="2200" dirty="0" err="1" smtClean="0"/>
              <a:t>godine</a:t>
            </a:r>
            <a:r>
              <a:rPr lang="en-US" sz="2200" dirty="0" smtClean="0"/>
              <a:t>)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295400"/>
          </a:xfrm>
        </p:spPr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 </a:t>
            </a:r>
          </a:p>
          <a:p>
            <a:r>
              <a:rPr lang="hr-HR" dirty="0" smtClean="0"/>
              <a:t>Uloga Komore :</a:t>
            </a:r>
          </a:p>
          <a:p>
            <a:endParaRPr lang="hr-HR" dirty="0" smtClean="0"/>
          </a:p>
          <a:p>
            <a:r>
              <a:rPr lang="hr-HR" dirty="0" smtClean="0"/>
              <a:t> interna</a:t>
            </a:r>
          </a:p>
          <a:p>
            <a:r>
              <a:rPr lang="hr-HR" dirty="0" smtClean="0"/>
              <a:t> eksterna</a:t>
            </a:r>
          </a:p>
          <a:p>
            <a:pPr>
              <a:buNone/>
            </a:pPr>
            <a:r>
              <a:rPr lang="hr-HR" dirty="0" smtClean="0"/>
              <a:t>-----------------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Zaštita profesije !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Zaštita stanja zdravlja stanovništva !</a:t>
            </a:r>
          </a:p>
          <a:p>
            <a:pPr>
              <a:buFont typeface="Wingdings" pitchFamily="2" charset="2"/>
              <a:buChar char="Ø"/>
            </a:pPr>
            <a:r>
              <a:rPr lang="hr-HR" dirty="0" smtClean="0"/>
              <a:t>Zaštita “profesionalne automonije ljekara/liječnika” !  </a:t>
            </a:r>
            <a:r>
              <a:rPr lang="hr-HR" sz="2100" dirty="0" smtClean="0"/>
              <a:t>(Warsaw-ska deklaracija iz 2000. godine)</a:t>
            </a:r>
            <a:endParaRPr lang="en-US" sz="2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3820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1871. </a:t>
            </a:r>
            <a:r>
              <a:rPr lang="en-US" sz="3000" dirty="0" err="1" smtClean="0"/>
              <a:t>godine</a:t>
            </a:r>
            <a:r>
              <a:rPr lang="en-US" sz="3000" dirty="0" smtClean="0"/>
              <a:t> – </a:t>
            </a:r>
            <a:r>
              <a:rPr lang="en-US" sz="3000" dirty="0" err="1" smtClean="0"/>
              <a:t>Njemačko</a:t>
            </a:r>
            <a:r>
              <a:rPr lang="en-US" sz="3000" dirty="0" smtClean="0"/>
              <a:t> </a:t>
            </a:r>
            <a:r>
              <a:rPr lang="en-US" sz="3000" dirty="0" err="1" smtClean="0"/>
              <a:t>liječničko</a:t>
            </a:r>
            <a:r>
              <a:rPr lang="en-US" sz="3000" dirty="0" smtClean="0"/>
              <a:t> </a:t>
            </a:r>
            <a:r>
              <a:rPr lang="en-US" sz="3000" dirty="0" err="1" smtClean="0"/>
              <a:t>društvo</a:t>
            </a:r>
            <a:r>
              <a:rPr lang="en-US" sz="3000" dirty="0" smtClean="0"/>
              <a:t> – </a:t>
            </a:r>
            <a:r>
              <a:rPr lang="hr-HR" sz="3000" dirty="0" smtClean="0"/>
              <a:t>--</a:t>
            </a:r>
            <a:r>
              <a:rPr lang="en-US" sz="3000" dirty="0" err="1" smtClean="0"/>
              <a:t>preteče</a:t>
            </a:r>
            <a:r>
              <a:rPr lang="en-US" sz="3000" dirty="0" smtClean="0"/>
              <a:t> </a:t>
            </a:r>
            <a:r>
              <a:rPr lang="en-US" sz="3000" dirty="0" err="1" smtClean="0"/>
              <a:t>prve</a:t>
            </a:r>
            <a:r>
              <a:rPr lang="en-US" sz="3000" dirty="0" smtClean="0"/>
              <a:t> </a:t>
            </a:r>
            <a:r>
              <a:rPr lang="en-US" sz="3000" dirty="0" err="1" smtClean="0"/>
              <a:t>Komore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svijetu</a:t>
            </a:r>
            <a:endParaRPr lang="en-US" sz="3000" dirty="0" smtClean="0"/>
          </a:p>
          <a:p>
            <a:r>
              <a:rPr lang="en-US" sz="3000" dirty="0" smtClean="0"/>
              <a:t>1891. </a:t>
            </a:r>
            <a:r>
              <a:rPr lang="en-US" sz="3000" dirty="0" err="1" smtClean="0"/>
              <a:t>godine</a:t>
            </a:r>
            <a:r>
              <a:rPr lang="en-US" sz="3000" dirty="0" smtClean="0"/>
              <a:t> – </a:t>
            </a:r>
            <a:r>
              <a:rPr lang="en-US" sz="3000" dirty="0" err="1" smtClean="0"/>
              <a:t>Austrije</a:t>
            </a:r>
            <a:r>
              <a:rPr lang="en-US" sz="3000" dirty="0" smtClean="0"/>
              <a:t> (</a:t>
            </a:r>
            <a:r>
              <a:rPr lang="en-US" sz="3000" dirty="0" err="1" smtClean="0"/>
              <a:t>Austr</a:t>
            </a:r>
            <a:r>
              <a:rPr lang="hr-HR" sz="3000" dirty="0" smtClean="0"/>
              <a:t>o</a:t>
            </a:r>
            <a:r>
              <a:rPr lang="en-US" sz="3000" dirty="0" err="1" smtClean="0"/>
              <a:t>ugarska</a:t>
            </a:r>
            <a:r>
              <a:rPr lang="en-US" sz="3000" dirty="0" smtClean="0"/>
              <a:t> </a:t>
            </a:r>
            <a:r>
              <a:rPr lang="en-US" sz="3000" dirty="0" err="1" smtClean="0"/>
              <a:t>monarhija</a:t>
            </a:r>
            <a:r>
              <a:rPr lang="en-US" sz="3000" dirty="0" smtClean="0"/>
              <a:t>)</a:t>
            </a:r>
          </a:p>
          <a:p>
            <a:r>
              <a:rPr lang="en-US" sz="3000" dirty="0" smtClean="0"/>
              <a:t>1901. </a:t>
            </a:r>
            <a:r>
              <a:rPr lang="en-US" sz="3000" dirty="0" err="1" smtClean="0"/>
              <a:t>godine</a:t>
            </a:r>
            <a:r>
              <a:rPr lang="en-US" sz="3000" dirty="0" smtClean="0"/>
              <a:t> – </a:t>
            </a:r>
            <a:r>
              <a:rPr lang="en-US" sz="3000" dirty="0" err="1" smtClean="0"/>
              <a:t>Komora</a:t>
            </a:r>
            <a:r>
              <a:rPr lang="en-US" sz="3000" dirty="0" smtClean="0"/>
              <a:t> </a:t>
            </a:r>
            <a:r>
              <a:rPr lang="en-US" sz="3000" dirty="0" err="1" smtClean="0"/>
              <a:t>kraljevine</a:t>
            </a:r>
            <a:r>
              <a:rPr lang="en-US" sz="3000" dirty="0" smtClean="0"/>
              <a:t> </a:t>
            </a:r>
            <a:r>
              <a:rPr lang="en-US" sz="3000" dirty="0" err="1" smtClean="0"/>
              <a:t>Srbije</a:t>
            </a:r>
            <a:endParaRPr lang="en-US" sz="3000" dirty="0" smtClean="0"/>
          </a:p>
          <a:p>
            <a:r>
              <a:rPr lang="en-US" sz="3000" dirty="0" smtClean="0"/>
              <a:t>190</a:t>
            </a:r>
            <a:r>
              <a:rPr lang="hr-HR" sz="3000" dirty="0" smtClean="0"/>
              <a:t>3</a:t>
            </a:r>
            <a:r>
              <a:rPr lang="en-US" sz="3000" dirty="0" smtClean="0"/>
              <a:t>. </a:t>
            </a:r>
            <a:r>
              <a:rPr lang="en-US" sz="3000" dirty="0" err="1" smtClean="0"/>
              <a:t>godine</a:t>
            </a:r>
            <a:r>
              <a:rPr lang="en-US" sz="3000" dirty="0" smtClean="0"/>
              <a:t> – </a:t>
            </a:r>
            <a:r>
              <a:rPr lang="en-US" sz="3000" dirty="0" err="1" smtClean="0"/>
              <a:t>Komora</a:t>
            </a:r>
            <a:r>
              <a:rPr lang="en-US" sz="3000" dirty="0" smtClean="0"/>
              <a:t> </a:t>
            </a:r>
            <a:r>
              <a:rPr lang="en-US" sz="3000" dirty="0" err="1" smtClean="0"/>
              <a:t>Dalmacije</a:t>
            </a:r>
            <a:r>
              <a:rPr lang="hr-HR" sz="3000" dirty="0" smtClean="0"/>
              <a:t> (1923. god. HLK)</a:t>
            </a:r>
            <a:endParaRPr lang="en-US" sz="3000" dirty="0" smtClean="0"/>
          </a:p>
          <a:p>
            <a:r>
              <a:rPr lang="en-US" sz="3000" dirty="0" smtClean="0"/>
              <a:t>19</a:t>
            </a:r>
            <a:r>
              <a:rPr lang="hr-HR" sz="3000" smtClean="0"/>
              <a:t>29</a:t>
            </a:r>
            <a:r>
              <a:rPr lang="en-US" sz="3000" smtClean="0"/>
              <a:t>. </a:t>
            </a:r>
            <a:r>
              <a:rPr lang="en-US" sz="3000" dirty="0" err="1" smtClean="0"/>
              <a:t>godine</a:t>
            </a:r>
            <a:r>
              <a:rPr lang="en-US" sz="3000" dirty="0" smtClean="0"/>
              <a:t> – </a:t>
            </a:r>
            <a:r>
              <a:rPr lang="en-US" sz="3000" dirty="0" err="1" smtClean="0"/>
              <a:t>Komora</a:t>
            </a:r>
            <a:r>
              <a:rPr lang="en-US" sz="3000" dirty="0" smtClean="0"/>
              <a:t> </a:t>
            </a:r>
            <a:r>
              <a:rPr lang="en-US" sz="3000" dirty="0" err="1" smtClean="0"/>
              <a:t>Banovine</a:t>
            </a:r>
            <a:r>
              <a:rPr lang="en-US" sz="3000" dirty="0" smtClean="0"/>
              <a:t> </a:t>
            </a:r>
            <a:r>
              <a:rPr lang="hr-HR" sz="3000" dirty="0" smtClean="0"/>
              <a:t>- </a:t>
            </a:r>
            <a:r>
              <a:rPr lang="en-US" sz="3000" dirty="0" smtClean="0"/>
              <a:t>d</a:t>
            </a:r>
            <a:r>
              <a:rPr lang="hr-HR" sz="3000" dirty="0" smtClean="0"/>
              <a:t>r</a:t>
            </a:r>
            <a:r>
              <a:rPr lang="en-US" sz="3000" dirty="0" err="1" smtClean="0"/>
              <a:t>inske</a:t>
            </a:r>
            <a:r>
              <a:rPr lang="en-US" sz="3000" dirty="0" smtClean="0"/>
              <a:t> (</a:t>
            </a:r>
            <a:r>
              <a:rPr lang="en-US" sz="3000" dirty="0" err="1" smtClean="0"/>
              <a:t>BiH</a:t>
            </a:r>
            <a:r>
              <a:rPr lang="en-US" sz="3000" dirty="0" smtClean="0"/>
              <a:t>)</a:t>
            </a:r>
          </a:p>
          <a:p>
            <a:r>
              <a:rPr lang="en-US" sz="3000" dirty="0" smtClean="0"/>
              <a:t>1946. </a:t>
            </a:r>
            <a:r>
              <a:rPr lang="en-US" sz="3000" dirty="0" err="1" smtClean="0"/>
              <a:t>godine</a:t>
            </a:r>
            <a:r>
              <a:rPr lang="en-US" sz="3000" dirty="0" smtClean="0"/>
              <a:t> – </a:t>
            </a:r>
            <a:r>
              <a:rPr lang="en-US" sz="3000" dirty="0" err="1" smtClean="0"/>
              <a:t>juni</a:t>
            </a:r>
            <a:r>
              <a:rPr lang="hr-HR" sz="3000" dirty="0" smtClean="0"/>
              <a:t>/lipanj</a:t>
            </a:r>
            <a:r>
              <a:rPr lang="en-US" sz="3000" dirty="0" smtClean="0"/>
              <a:t> </a:t>
            </a:r>
            <a:r>
              <a:rPr lang="en-US" sz="3000" dirty="0" err="1" smtClean="0"/>
              <a:t>stvarenje</a:t>
            </a:r>
            <a:r>
              <a:rPr lang="en-US" sz="3000" dirty="0" smtClean="0"/>
              <a:t> </a:t>
            </a:r>
            <a:r>
              <a:rPr lang="en-US" sz="3000" dirty="0" err="1" smtClean="0"/>
              <a:t>Komore</a:t>
            </a:r>
            <a:r>
              <a:rPr lang="en-US" sz="3000" dirty="0" smtClean="0"/>
              <a:t> </a:t>
            </a:r>
            <a:r>
              <a:rPr lang="en-US" sz="3000" dirty="0" err="1" smtClean="0"/>
              <a:t>FNRJ</a:t>
            </a:r>
            <a:r>
              <a:rPr lang="en-US" sz="3000" dirty="0" smtClean="0"/>
              <a:t> – </a:t>
            </a:r>
            <a:r>
              <a:rPr lang="hr-HR" sz="3000" dirty="0" smtClean="0"/>
              <a:t> </a:t>
            </a:r>
            <a:r>
              <a:rPr lang="en-US" sz="3000" dirty="0" err="1" smtClean="0"/>
              <a:t>septembar</a:t>
            </a:r>
            <a:r>
              <a:rPr lang="hr-HR" sz="3000" dirty="0" smtClean="0"/>
              <a:t>/rujan </a:t>
            </a:r>
            <a:r>
              <a:rPr lang="en-US" sz="3000" dirty="0" smtClean="0"/>
              <a:t> </a:t>
            </a:r>
            <a:r>
              <a:rPr lang="en-US" sz="3000" dirty="0" err="1" smtClean="0"/>
              <a:t>gašenje</a:t>
            </a:r>
            <a:r>
              <a:rPr lang="en-US" sz="3000" dirty="0" smtClean="0"/>
              <a:t> </a:t>
            </a:r>
            <a:r>
              <a:rPr lang="en-US" sz="3000" dirty="0" err="1" smtClean="0"/>
              <a:t>Komore</a:t>
            </a:r>
            <a:r>
              <a:rPr lang="en-US" sz="3000" dirty="0" smtClean="0"/>
              <a:t> </a:t>
            </a:r>
            <a:r>
              <a:rPr lang="en-US" sz="3000" dirty="0" err="1" smtClean="0"/>
              <a:t>FNRJ</a:t>
            </a:r>
            <a:endParaRPr lang="en-US" sz="30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503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295400"/>
          </a:xfrm>
        </p:spPr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 smtClean="0"/>
              <a:t> </a:t>
            </a:r>
          </a:p>
          <a:p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u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KME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z</a:t>
            </a:r>
            <a:r>
              <a:rPr lang="hr-HR" dirty="0" smtClean="0"/>
              <a:t>d</a:t>
            </a:r>
            <a:r>
              <a:rPr lang="en-US" dirty="0" err="1" smtClean="0"/>
              <a:t>ravstveni</a:t>
            </a:r>
            <a:r>
              <a:rPr lang="en-US" dirty="0" smtClean="0"/>
              <a:t>  </a:t>
            </a:r>
            <a:r>
              <a:rPr lang="en-US" dirty="0" err="1" smtClean="0"/>
              <a:t>sustav</a:t>
            </a:r>
            <a:endParaRPr lang="en-US" dirty="0" smtClean="0"/>
          </a:p>
          <a:p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vođenja</a:t>
            </a:r>
            <a:r>
              <a:rPr lang="en-US" dirty="0" smtClean="0"/>
              <a:t> </a:t>
            </a:r>
            <a:r>
              <a:rPr lang="en-US" dirty="0" err="1" smtClean="0"/>
              <a:t>Registra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zdravstveni</a:t>
            </a:r>
            <a:r>
              <a:rPr lang="en-US" dirty="0" smtClean="0"/>
              <a:t> </a:t>
            </a:r>
            <a:r>
              <a:rPr lang="en-US" dirty="0" err="1" smtClean="0"/>
              <a:t>susta</a:t>
            </a:r>
            <a:r>
              <a:rPr lang="hr-HR" dirty="0" smtClean="0"/>
              <a:t>v</a:t>
            </a:r>
            <a:endParaRPr lang="en-US" dirty="0" smtClean="0"/>
          </a:p>
          <a:p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donošenju</a:t>
            </a:r>
            <a:r>
              <a:rPr lang="en-US" dirty="0" smtClean="0"/>
              <a:t> </a:t>
            </a:r>
            <a:r>
              <a:rPr lang="en-US" dirty="0" err="1" smtClean="0"/>
              <a:t>zakonske</a:t>
            </a:r>
            <a:r>
              <a:rPr lang="en-US" dirty="0" smtClean="0"/>
              <a:t> legislative u </a:t>
            </a:r>
            <a:r>
              <a:rPr lang="hr-HR" dirty="0" smtClean="0"/>
              <a:t>oblasti </a:t>
            </a:r>
            <a:r>
              <a:rPr lang="en-US" dirty="0" err="1" smtClean="0"/>
              <a:t>zdravst</a:t>
            </a:r>
            <a:r>
              <a:rPr lang="hr-HR" dirty="0" smtClean="0"/>
              <a:t>va</a:t>
            </a:r>
            <a:endParaRPr lang="en-US" dirty="0" smtClean="0"/>
          </a:p>
          <a:p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u </a:t>
            </a:r>
            <a:r>
              <a:rPr lang="en-US" dirty="0" err="1" smtClean="0"/>
              <a:t>formiranju</a:t>
            </a:r>
            <a:r>
              <a:rPr lang="en-US" dirty="0" smtClean="0"/>
              <a:t> </a:t>
            </a:r>
            <a:r>
              <a:rPr lang="en-US" dirty="0" err="1" smtClean="0"/>
              <a:t>javnog</a:t>
            </a:r>
            <a:r>
              <a:rPr lang="en-US" dirty="0" smtClean="0"/>
              <a:t> </a:t>
            </a:r>
            <a:r>
              <a:rPr lang="en-US" dirty="0" err="1" smtClean="0"/>
              <a:t>mjenja</a:t>
            </a:r>
            <a:r>
              <a:rPr lang="en-US" dirty="0" smtClean="0"/>
              <a:t> o </a:t>
            </a:r>
            <a:r>
              <a:rPr lang="en-US" dirty="0" err="1" smtClean="0"/>
              <a:t>zdravstvenom</a:t>
            </a:r>
            <a:r>
              <a:rPr lang="en-US" dirty="0" smtClean="0"/>
              <a:t> </a:t>
            </a:r>
            <a:r>
              <a:rPr lang="en-US" dirty="0" err="1" smtClean="0"/>
              <a:t>sustavu</a:t>
            </a:r>
            <a:endParaRPr lang="en-US" dirty="0" smtClean="0"/>
          </a:p>
          <a:p>
            <a:r>
              <a:rPr lang="en-US" dirty="0" err="1" smtClean="0"/>
              <a:t>Značaj</a:t>
            </a:r>
            <a:r>
              <a:rPr lang="en-US" dirty="0" smtClean="0"/>
              <a:t>  </a:t>
            </a:r>
            <a:r>
              <a:rPr lang="en-US" dirty="0" err="1" smtClean="0"/>
              <a:t>stručnih</a:t>
            </a:r>
            <a:r>
              <a:rPr lang="en-US" dirty="0" smtClean="0"/>
              <a:t> </a:t>
            </a:r>
            <a:r>
              <a:rPr lang="en-US" dirty="0" err="1" smtClean="0"/>
              <a:t>inicijativa</a:t>
            </a:r>
            <a:r>
              <a:rPr lang="en-US" dirty="0" smtClean="0"/>
              <a:t> </a:t>
            </a:r>
            <a:r>
              <a:rPr lang="en-US" dirty="0" err="1" smtClean="0"/>
              <a:t>Komore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defini</a:t>
            </a:r>
            <a:r>
              <a:rPr lang="hr-HR" dirty="0" smtClean="0"/>
              <a:t>ranju</a:t>
            </a:r>
            <a:r>
              <a:rPr lang="en-US" dirty="0" smtClean="0"/>
              <a:t> </a:t>
            </a:r>
            <a:r>
              <a:rPr lang="hr-HR" dirty="0" smtClean="0"/>
              <a:t>planova </a:t>
            </a:r>
            <a:r>
              <a:rPr lang="en-US" dirty="0" err="1" smtClean="0"/>
              <a:t>specijalizacija</a:t>
            </a:r>
            <a:r>
              <a:rPr lang="en-US" dirty="0" smtClean="0"/>
              <a:t>, </a:t>
            </a:r>
            <a:r>
              <a:rPr lang="en-US" dirty="0" err="1" smtClean="0"/>
              <a:t>subspecijalizacija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drugih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edukacije</a:t>
            </a:r>
            <a:r>
              <a:rPr lang="hr-HR" dirty="0" smtClean="0"/>
              <a:t> – evaluacija svih oblika i sadržaja edukativnih programa.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1" y="152400"/>
            <a:ext cx="129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295400"/>
          </a:xfrm>
        </p:spPr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hr-HR" dirty="0" smtClean="0"/>
              <a:t>Umjesto zaključka </a:t>
            </a:r>
            <a:r>
              <a:rPr lang="en-US" dirty="0" smtClean="0"/>
              <a:t> :</a:t>
            </a:r>
          </a:p>
          <a:p>
            <a:endParaRPr lang="hr-HR" dirty="0" smtClean="0"/>
          </a:p>
          <a:p>
            <a:pPr>
              <a:buNone/>
            </a:pPr>
            <a:r>
              <a:rPr lang="hr-HR" dirty="0" smtClean="0"/>
              <a:t>				</a:t>
            </a:r>
            <a:r>
              <a:rPr lang="en-US" dirty="0" err="1" smtClean="0"/>
              <a:t>Šta</a:t>
            </a:r>
            <a:r>
              <a:rPr lang="hr-HR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dalje</a:t>
            </a:r>
            <a:r>
              <a:rPr lang="en-US" dirty="0" smtClean="0"/>
              <a:t>?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295400"/>
          </a:xfrm>
        </p:spPr>
        <p:txBody>
          <a:bodyPr>
            <a:normAutofit/>
          </a:bodyPr>
          <a:lstStyle/>
          <a:p>
            <a:pPr algn="l"/>
            <a:r>
              <a:rPr lang="hr-HR" sz="1800" dirty="0" smtClean="0"/>
              <a:t>Značaj Ljekarske/Liječničke komore u zdravstvenom sistemu/sustavu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0" y="5257800"/>
            <a:ext cx="2590800" cy="8683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hr-HR" dirty="0" smtClean="0"/>
              <a:t>                                                                </a:t>
            </a:r>
            <a:r>
              <a:rPr lang="hr-HR" sz="6400" b="1" dirty="0" smtClean="0">
                <a:latin typeface="Arial" pitchFamily="34" charset="0"/>
                <a:cs typeface="Arial" pitchFamily="34" charset="0"/>
              </a:rPr>
              <a:t>HVALA </a:t>
            </a:r>
            <a:endParaRPr lang="en-US" sz="6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152400"/>
            <a:ext cx="152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Rezultat slika za asklepije slike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371600"/>
            <a:ext cx="302895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139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prim. dr. Harun Drljević ,   Ljekarska/Liječnička komora  Federacije BiH :  Značaj Ljekarske/Liječničke komore    u zdravstvenom sistemu/sustavu</vt:lpstr>
      <vt:lpstr>Značaj Ljekarske/Liječničke komore u zdravstvenom sistemu/sustavu</vt:lpstr>
      <vt:lpstr>Značaj Ljekarske/Liječničke komore u zdravstvenom sistemu/sustavu</vt:lpstr>
      <vt:lpstr>Značaj Ljekarske/Liječničke komore u zdravstvenom sistemu/sustavu</vt:lpstr>
      <vt:lpstr>Značaj Ljekarske/Liječničke komore u zdravstvenom sistemu/sustavu</vt:lpstr>
      <vt:lpstr>Značaj Ljekarske/Liječničke komore u zdravstvenom sistemu/sustavu</vt:lpstr>
      <vt:lpstr>Značaj Ljekarske/Liječničke komore u zdravstvenom sistemu/sustavu</vt:lpstr>
      <vt:lpstr>Značaj Ljekarske/Liječničke komore u zdravstvenom sistemu/sustavu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prim. dr. Harun Drljević ,  predsjednik Ljekarske/Liječničke komore Federacije BiH :  Značaj Ljekarske/Liječničke komore u zdravstvenom sistemu/sustavu</dc:title>
  <dc:creator/>
  <cp:lastModifiedBy>harun_d</cp:lastModifiedBy>
  <cp:revision>46</cp:revision>
  <dcterms:created xsi:type="dcterms:W3CDTF">2006-08-16T00:00:00Z</dcterms:created>
  <dcterms:modified xsi:type="dcterms:W3CDTF">2016-12-15T06:33:14Z</dcterms:modified>
</cp:coreProperties>
</file>