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86" r:id="rId2"/>
    <p:sldId id="288" r:id="rId3"/>
    <p:sldId id="259" r:id="rId4"/>
    <p:sldId id="290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1" r:id="rId14"/>
    <p:sldId id="272" r:id="rId15"/>
    <p:sldId id="270" r:id="rId16"/>
    <p:sldId id="273" r:id="rId17"/>
    <p:sldId id="274" r:id="rId18"/>
    <p:sldId id="275" r:id="rId19"/>
    <p:sldId id="276" r:id="rId20"/>
    <p:sldId id="277" r:id="rId21"/>
    <p:sldId id="279" r:id="rId22"/>
    <p:sldId id="280" r:id="rId23"/>
    <p:sldId id="281" r:id="rId24"/>
    <p:sldId id="282" r:id="rId25"/>
    <p:sldId id="283" r:id="rId26"/>
    <p:sldId id="285" r:id="rId27"/>
    <p:sldId id="291" r:id="rId28"/>
    <p:sldId id="292" r:id="rId29"/>
    <p:sldId id="293" r:id="rId30"/>
    <p:sldId id="295" r:id="rId3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72" autoAdjust="0"/>
  </p:normalViewPr>
  <p:slideViewPr>
    <p:cSldViewPr>
      <p:cViewPr varScale="1">
        <p:scale>
          <a:sx n="98" d="100"/>
          <a:sy n="98" d="100"/>
        </p:scale>
        <p:origin x="-12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6086-9B76-4D79-B0B1-3801F98D61A4}" type="datetimeFigureOut">
              <a:rPr lang="hr-BA" smtClean="0"/>
              <a:t>16.12.2016.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D9D-51E9-4C16-8552-0AFA480FF79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63962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6086-9B76-4D79-B0B1-3801F98D61A4}" type="datetimeFigureOut">
              <a:rPr lang="hr-BA" smtClean="0"/>
              <a:t>16.12.2016.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D9D-51E9-4C16-8552-0AFA480FF79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67964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6086-9B76-4D79-B0B1-3801F98D61A4}" type="datetimeFigureOut">
              <a:rPr lang="hr-BA" smtClean="0"/>
              <a:t>16.12.2016.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D9D-51E9-4C16-8552-0AFA480FF79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93713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6086-9B76-4D79-B0B1-3801F98D61A4}" type="datetimeFigureOut">
              <a:rPr lang="hr-BA" smtClean="0"/>
              <a:t>16.12.2016.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D9D-51E9-4C16-8552-0AFA480FF79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6929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6086-9B76-4D79-B0B1-3801F98D61A4}" type="datetimeFigureOut">
              <a:rPr lang="hr-BA" smtClean="0"/>
              <a:t>16.12.2016.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D9D-51E9-4C16-8552-0AFA480FF79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8098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6086-9B76-4D79-B0B1-3801F98D61A4}" type="datetimeFigureOut">
              <a:rPr lang="hr-BA" smtClean="0"/>
              <a:t>16.12.2016.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D9D-51E9-4C16-8552-0AFA480FF79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805631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6086-9B76-4D79-B0B1-3801F98D61A4}" type="datetimeFigureOut">
              <a:rPr lang="hr-BA" smtClean="0"/>
              <a:t>16.12.2016.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D9D-51E9-4C16-8552-0AFA480FF79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726555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6086-9B76-4D79-B0B1-3801F98D61A4}" type="datetimeFigureOut">
              <a:rPr lang="hr-BA" smtClean="0"/>
              <a:t>16.12.2016.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D9D-51E9-4C16-8552-0AFA480FF79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88578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6086-9B76-4D79-B0B1-3801F98D61A4}" type="datetimeFigureOut">
              <a:rPr lang="hr-BA" smtClean="0"/>
              <a:t>16.12.2016.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D9D-51E9-4C16-8552-0AFA480FF79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671485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6086-9B76-4D79-B0B1-3801F98D61A4}" type="datetimeFigureOut">
              <a:rPr lang="hr-BA" smtClean="0"/>
              <a:t>16.12.2016.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D9D-51E9-4C16-8552-0AFA480FF79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72215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6086-9B76-4D79-B0B1-3801F98D61A4}" type="datetimeFigureOut">
              <a:rPr lang="hr-BA" smtClean="0"/>
              <a:t>16.12.2016.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D9D-51E9-4C16-8552-0AFA480FF79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803009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B6086-9B76-4D79-B0B1-3801F98D61A4}" type="datetimeFigureOut">
              <a:rPr lang="hr-BA" smtClean="0"/>
              <a:t>16.12.2016.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D9D9D-51E9-4C16-8552-0AFA480FF79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9075030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dirty="0" smtClean="0"/>
              <a:t>Zavod za javno zdravstvo HNK/Ž Mostar</a:t>
            </a:r>
            <a:endParaRPr lang="hr-B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38437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BA" b="1" dirty="0" smtClean="0"/>
              <a:t>   OCJENA ZDRAVSTVENOG STANJA STANOVNIŠTVA HNK/Ž ZA 2015.GODINU</a:t>
            </a:r>
          </a:p>
          <a:p>
            <a:pPr marL="0" indent="0" algn="ctr">
              <a:buNone/>
            </a:pPr>
            <a:r>
              <a:rPr lang="hr-BA" b="1" dirty="0" smtClean="0"/>
              <a:t>                               </a:t>
            </a:r>
          </a:p>
          <a:p>
            <a:pPr marL="0" indent="0" algn="ctr">
              <a:buNone/>
            </a:pPr>
            <a:r>
              <a:rPr lang="hr-BA" sz="2400" b="1" dirty="0" smtClean="0"/>
              <a:t>                                                       </a:t>
            </a:r>
          </a:p>
          <a:p>
            <a:pPr marL="0" indent="0" algn="ctr">
              <a:buNone/>
            </a:pPr>
            <a:endParaRPr lang="hr-BA" sz="2400" b="1" dirty="0"/>
          </a:p>
          <a:p>
            <a:pPr marL="0" indent="0" algn="ctr">
              <a:buNone/>
            </a:pPr>
            <a:endParaRPr lang="hr-BA" sz="2400" b="1" dirty="0" smtClean="0"/>
          </a:p>
          <a:p>
            <a:pPr marL="0" indent="0" algn="ctr">
              <a:buNone/>
            </a:pPr>
            <a:r>
              <a:rPr lang="hr-BA" sz="2400" b="1" dirty="0"/>
              <a:t> </a:t>
            </a:r>
            <a:r>
              <a:rPr lang="hr-BA" sz="2400" b="1" dirty="0" smtClean="0"/>
              <a:t>                                                                   Prim</a:t>
            </a:r>
            <a:r>
              <a:rPr lang="hr-BA" sz="2400" b="1" dirty="0"/>
              <a:t>. dr Eniz Čolaković</a:t>
            </a:r>
            <a:endParaRPr lang="hr-BA" sz="2400" dirty="0"/>
          </a:p>
        </p:txBody>
      </p:sp>
    </p:spTree>
    <p:extLst>
      <p:ext uri="{BB962C8B-B14F-4D97-AF65-F5344CB8AC3E}">
        <p14:creationId xmlns:p14="http://schemas.microsoft.com/office/powerpoint/2010/main" val="257367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dirty="0" smtClean="0"/>
              <a:t>Mortalitet 2015 g.</a:t>
            </a:r>
            <a:endParaRPr lang="hr-B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800" dirty="0" smtClean="0"/>
              <a:t>Na području HNK/Ž umrle su  2343 osobe,</a:t>
            </a:r>
          </a:p>
          <a:p>
            <a:r>
              <a:rPr lang="hr-BA" sz="2800" dirty="0" smtClean="0"/>
              <a:t>1169 žena i 1174 muškarca,</a:t>
            </a:r>
          </a:p>
          <a:p>
            <a:r>
              <a:rPr lang="hr-BA" sz="2800" dirty="0"/>
              <a:t> </a:t>
            </a:r>
            <a:r>
              <a:rPr lang="hr-BA" sz="2800" dirty="0" smtClean="0"/>
              <a:t>25 dojenčadi,</a:t>
            </a:r>
          </a:p>
          <a:p>
            <a:r>
              <a:rPr lang="hr-BA" sz="2800" dirty="0" smtClean="0"/>
              <a:t>Nasilna smrt 33 osobe,</a:t>
            </a:r>
          </a:p>
          <a:p>
            <a:r>
              <a:rPr lang="hr-BA" sz="2800" dirty="0" smtClean="0"/>
              <a:t>Bolesti cirkulatornog sistema  smrtnost 57,3%,</a:t>
            </a:r>
          </a:p>
          <a:p>
            <a:r>
              <a:rPr lang="hr-BA" sz="2800" dirty="0" smtClean="0"/>
              <a:t>Maligne neoplazme 19%,</a:t>
            </a:r>
          </a:p>
          <a:p>
            <a:r>
              <a:rPr lang="hr-BA" sz="2800" dirty="0" smtClean="0"/>
              <a:t>KVO i maligne neoplazme u ukupnom mortalitetu zastupljene su sa 76,3 %. </a:t>
            </a:r>
            <a:r>
              <a:rPr lang="hr-BA" sz="2800" dirty="0"/>
              <a:t>(</a:t>
            </a:r>
            <a:r>
              <a:rPr lang="hr-BA" sz="2800" dirty="0" smtClean="0"/>
              <a:t>1787) </a:t>
            </a:r>
            <a:endParaRPr lang="hr-BA" sz="2800" dirty="0"/>
          </a:p>
        </p:txBody>
      </p:sp>
    </p:spTree>
    <p:extLst>
      <p:ext uri="{BB962C8B-B14F-4D97-AF65-F5344CB8AC3E}">
        <p14:creationId xmlns:p14="http://schemas.microsoft.com/office/powerpoint/2010/main" val="26840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53617" y="404664"/>
            <a:ext cx="7950829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hr-BA" sz="3600" dirty="0" smtClean="0"/>
              <a:t/>
            </a:r>
            <a:br>
              <a:rPr lang="hr-BA" sz="3600" dirty="0" smtClean="0"/>
            </a:br>
            <a:r>
              <a:rPr lang="hr-BA" sz="2700" dirty="0" smtClean="0"/>
              <a:t>Uzroci smrtnosti, indeks strukture i stopa specifičnog mortaliteta po grupama oboljenja stanovništva HNK/Ž </a:t>
            </a:r>
            <a:br>
              <a:rPr lang="hr-BA" sz="2700" dirty="0" smtClean="0"/>
            </a:br>
            <a:r>
              <a:rPr lang="hr-BA" sz="2700" dirty="0" smtClean="0"/>
              <a:t>za period 2013-2015 g.</a:t>
            </a:r>
            <a:r>
              <a:rPr lang="hr-BA" sz="2700" dirty="0"/>
              <a:t/>
            </a:r>
            <a:br>
              <a:rPr lang="hr-BA" sz="2700" dirty="0"/>
            </a:br>
            <a:endParaRPr lang="hr-BA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280152"/>
              </p:ext>
            </p:extLst>
          </p:nvPr>
        </p:nvGraphicFramePr>
        <p:xfrm>
          <a:off x="1043608" y="1916832"/>
          <a:ext cx="7200799" cy="39006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{35758FB7-9AC5-4552-8A53-C91805E547FA}</a:tableStyleId>
              </a:tblPr>
              <a:tblGrid>
                <a:gridCol w="1541530"/>
                <a:gridCol w="896310"/>
                <a:gridCol w="1062668"/>
                <a:gridCol w="841117"/>
                <a:gridCol w="993481"/>
                <a:gridCol w="835675"/>
                <a:gridCol w="1030018"/>
              </a:tblGrid>
              <a:tr h="1824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Uzroci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smrti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2013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2014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2015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</a:tr>
              <a:tr h="5827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Oboljenja,stanja</a:t>
                      </a:r>
                      <a:r>
                        <a:rPr lang="en-GB" sz="1100" dirty="0">
                          <a:effectLst/>
                        </a:rPr>
                        <a:t> i </a:t>
                      </a:r>
                      <a:r>
                        <a:rPr lang="en-GB" sz="1100" dirty="0" err="1">
                          <a:effectLst/>
                        </a:rPr>
                        <a:t>povrede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Index </a:t>
                      </a:r>
                      <a:r>
                        <a:rPr lang="en-GB" sz="1100" dirty="0" err="1">
                          <a:effectLst/>
                        </a:rPr>
                        <a:t>strukture</a:t>
                      </a:r>
                      <a:endParaRPr lang="hr-BA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%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Stopa</a:t>
                      </a:r>
                      <a:r>
                        <a:rPr lang="en-GB" sz="1100" dirty="0">
                          <a:effectLst/>
                        </a:rPr>
                        <a:t> spec. </a:t>
                      </a:r>
                      <a:r>
                        <a:rPr lang="en-GB" sz="1100" dirty="0" err="1">
                          <a:effectLst/>
                        </a:rPr>
                        <a:t>mortaliteta</a:t>
                      </a:r>
                      <a:r>
                        <a:rPr lang="en-GB" sz="1100" dirty="0">
                          <a:effectLst/>
                        </a:rPr>
                        <a:t> /1.000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Index </a:t>
                      </a:r>
                      <a:r>
                        <a:rPr lang="en-GB" sz="1100" dirty="0" err="1">
                          <a:effectLst/>
                        </a:rPr>
                        <a:t>strukture</a:t>
                      </a:r>
                      <a:endParaRPr lang="hr-BA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%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Stopa</a:t>
                      </a:r>
                      <a:r>
                        <a:rPr lang="en-GB" sz="1100" dirty="0">
                          <a:effectLst/>
                        </a:rPr>
                        <a:t> spec. </a:t>
                      </a:r>
                      <a:r>
                        <a:rPr lang="en-GB" sz="1100" dirty="0" err="1">
                          <a:effectLst/>
                        </a:rPr>
                        <a:t>mortaliteta</a:t>
                      </a:r>
                      <a:r>
                        <a:rPr lang="en-GB" sz="1100" dirty="0">
                          <a:effectLst/>
                        </a:rPr>
                        <a:t> /1.000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Index </a:t>
                      </a:r>
                      <a:r>
                        <a:rPr lang="en-GB" sz="1100" dirty="0" err="1">
                          <a:effectLst/>
                        </a:rPr>
                        <a:t>strukture</a:t>
                      </a:r>
                      <a:endParaRPr lang="hr-BA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%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Stopa</a:t>
                      </a:r>
                      <a:r>
                        <a:rPr lang="en-GB" sz="1100" dirty="0">
                          <a:effectLst/>
                        </a:rPr>
                        <a:t> spec. </a:t>
                      </a:r>
                      <a:r>
                        <a:rPr lang="en-GB" sz="1100" dirty="0" err="1">
                          <a:effectLst/>
                        </a:rPr>
                        <a:t>mortaliteta</a:t>
                      </a:r>
                      <a:r>
                        <a:rPr lang="en-GB" sz="1100" dirty="0">
                          <a:effectLst/>
                        </a:rPr>
                        <a:t> /1.000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7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Oboljenja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cirkulatornog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sistema</a:t>
                      </a:r>
                      <a:r>
                        <a:rPr lang="en-GB" sz="1100" dirty="0">
                          <a:effectLst/>
                        </a:rPr>
                        <a:t> (I00-I99)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52,4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4,8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53,4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5,2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effectLst/>
                        </a:rPr>
                        <a:t>57,3</a:t>
                      </a:r>
                      <a:endParaRPr lang="hr-BA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6,0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7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Maligne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neoplazme</a:t>
                      </a:r>
                      <a:endParaRPr lang="hr-BA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(C00-C99)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15,4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1,4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19,9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1,9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effectLst/>
                        </a:rPr>
                        <a:t>19,0</a:t>
                      </a:r>
                      <a:endParaRPr lang="hr-BA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2,0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1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Simptomi,znaci</a:t>
                      </a:r>
                      <a:r>
                        <a:rPr lang="en-GB" sz="1100" dirty="0">
                          <a:effectLst/>
                        </a:rPr>
                        <a:t> i </a:t>
                      </a:r>
                      <a:r>
                        <a:rPr lang="en-GB" sz="1100" dirty="0" err="1">
                          <a:effectLst/>
                        </a:rPr>
                        <a:t>nenormalni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klinički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nalazi</a:t>
                      </a:r>
                      <a:r>
                        <a:rPr lang="en-GB" sz="1100" dirty="0">
                          <a:effectLst/>
                        </a:rPr>
                        <a:t> (R00-R99)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13,9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1,3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10,7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1,0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3,5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0,4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7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Oboljenja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respiratornog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sistema</a:t>
                      </a:r>
                      <a:r>
                        <a:rPr lang="en-GB" sz="1100" dirty="0">
                          <a:effectLst/>
                        </a:rPr>
                        <a:t>  (J00-J99)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3,5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0,3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3,1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0,3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3,5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0,4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7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Endokrina i metabolička oboljenja (E00-E90)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6,4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0,6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5,6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0,6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6,8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0,7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7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Oboljenja digestivnog trakta(K00-K93)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2,7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1,8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2,2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0,2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13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Ostali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uzroci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smrti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5,7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0,5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5,5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0,5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7,7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0,8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Ukupno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100%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9,1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100%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9,7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100%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10,5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46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210146"/>
          </a:xfrm>
        </p:spPr>
        <p:txBody>
          <a:bodyPr>
            <a:normAutofit fontScale="90000"/>
          </a:bodyPr>
          <a:lstStyle/>
          <a:p>
            <a:r>
              <a:rPr lang="hr-BA" dirty="0" smtClean="0"/>
              <a:t> </a:t>
            </a:r>
            <a:r>
              <a:rPr lang="hr-BA" sz="2700" dirty="0"/>
              <a:t>Uzroci smrtnosti indeks strukture i stopa specifičnog mortaliteta po </a:t>
            </a:r>
            <a:r>
              <a:rPr lang="hr-BA" sz="2700" dirty="0" smtClean="0"/>
              <a:t>spolu (žene</a:t>
            </a:r>
            <a:r>
              <a:rPr lang="hr-BA" sz="2700" dirty="0"/>
              <a:t>) HNK/Ž-e za period od 2013-2015g</a:t>
            </a:r>
            <a:r>
              <a:rPr lang="hr-BA" dirty="0"/>
              <a:t/>
            </a:r>
            <a:br>
              <a:rPr lang="hr-BA" dirty="0"/>
            </a:br>
            <a:endParaRPr lang="hr-B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698038"/>
              </p:ext>
            </p:extLst>
          </p:nvPr>
        </p:nvGraphicFramePr>
        <p:xfrm>
          <a:off x="971600" y="1556792"/>
          <a:ext cx="7200800" cy="41862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1365964"/>
                <a:gridCol w="848648"/>
                <a:gridCol w="980712"/>
                <a:gridCol w="848648"/>
                <a:gridCol w="980712"/>
                <a:gridCol w="1023988"/>
                <a:gridCol w="1152128"/>
              </a:tblGrid>
              <a:tr h="4717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Uzroci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smrti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2013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2014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2015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</a:tr>
              <a:tr h="616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Oboljenja,stanja</a:t>
                      </a:r>
                      <a:r>
                        <a:rPr lang="en-GB" sz="1100" dirty="0">
                          <a:effectLst/>
                        </a:rPr>
                        <a:t> i </a:t>
                      </a:r>
                      <a:r>
                        <a:rPr lang="en-GB" sz="1100" dirty="0" err="1">
                          <a:effectLst/>
                        </a:rPr>
                        <a:t>povrede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Index </a:t>
                      </a:r>
                      <a:r>
                        <a:rPr lang="en-GB" sz="1200" dirty="0" err="1">
                          <a:effectLst/>
                        </a:rPr>
                        <a:t>strukture</a:t>
                      </a:r>
                      <a:endParaRPr lang="hr-BA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%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Stopa</a:t>
                      </a:r>
                      <a:r>
                        <a:rPr lang="en-GB" sz="1200" dirty="0">
                          <a:effectLst/>
                        </a:rPr>
                        <a:t> spec. </a:t>
                      </a:r>
                      <a:r>
                        <a:rPr lang="en-GB" sz="1200" dirty="0" err="1">
                          <a:effectLst/>
                        </a:rPr>
                        <a:t>mortaliteta</a:t>
                      </a:r>
                      <a:r>
                        <a:rPr lang="en-GB" sz="1200" dirty="0">
                          <a:effectLst/>
                        </a:rPr>
                        <a:t> /1.000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Index </a:t>
                      </a:r>
                      <a:r>
                        <a:rPr lang="en-GB" sz="1200" dirty="0" err="1">
                          <a:effectLst/>
                        </a:rPr>
                        <a:t>strukture</a:t>
                      </a:r>
                      <a:endParaRPr lang="hr-BA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%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Stopa spec. mortaliteta /1.000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Index strukture</a:t>
                      </a:r>
                      <a:endParaRPr lang="hr-BA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Stopa</a:t>
                      </a:r>
                      <a:r>
                        <a:rPr lang="en-GB" sz="1200" dirty="0">
                          <a:effectLst/>
                        </a:rPr>
                        <a:t> spec </a:t>
                      </a:r>
                      <a:r>
                        <a:rPr lang="en-GB" sz="1200" dirty="0" err="1">
                          <a:effectLst/>
                        </a:rPr>
                        <a:t>Mortaliteta</a:t>
                      </a:r>
                      <a:r>
                        <a:rPr lang="en-GB" sz="1200" dirty="0">
                          <a:effectLst/>
                        </a:rPr>
                        <a:t> /1.000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5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Srčani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zastoj</a:t>
                      </a:r>
                      <a:r>
                        <a:rPr lang="en-GB" sz="1100" dirty="0">
                          <a:effectLst/>
                        </a:rPr>
                        <a:t> (I46)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20,3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1,8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20,8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2,0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21,6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3,0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Moždani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udar</a:t>
                      </a:r>
                      <a:r>
                        <a:rPr lang="en-GB" sz="1100" dirty="0">
                          <a:effectLst/>
                        </a:rPr>
                        <a:t> (I63)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10,0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8,3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0,8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7,9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0,8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4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Kardiomiopatija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endParaRPr lang="hr-BA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 I 42 )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3,3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0,3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4,8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0,4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4,0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0,4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68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Akutni</a:t>
                      </a:r>
                      <a:r>
                        <a:rPr lang="en-GB" sz="1100" dirty="0">
                          <a:effectLst/>
                        </a:rPr>
                        <a:t> Infarct </a:t>
                      </a:r>
                      <a:r>
                        <a:rPr lang="en-GB" sz="1100" dirty="0" err="1">
                          <a:effectLst/>
                        </a:rPr>
                        <a:t>miokarda</a:t>
                      </a:r>
                      <a:r>
                        <a:rPr lang="en-GB" sz="1100" dirty="0">
                          <a:effectLst/>
                        </a:rPr>
                        <a:t> ( I 21)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3,9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0,4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3,9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0,4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4,5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0,5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9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Diabetes mellitus (E10)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3,8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0,3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3,0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0,3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3,2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0,3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Druga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plućna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oboljenja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srca</a:t>
                      </a:r>
                      <a:endParaRPr lang="hr-BA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(I27)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10,5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8,7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0,7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2,8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0,3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9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Ostali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uzroci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smrtnosti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48,2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4,4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51,1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4,8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48,0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4,9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3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Ukupno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100%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9,1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100%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9,4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100%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10,2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2288" y="2360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33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hr-BA" sz="2800" dirty="0" smtClean="0"/>
              <a:t>Uzroci </a:t>
            </a:r>
            <a:r>
              <a:rPr lang="hr-BA" sz="2800" dirty="0"/>
              <a:t>smrtnosti stanovništva na području </a:t>
            </a:r>
            <a:r>
              <a:rPr lang="hr-BA" sz="2800" dirty="0" smtClean="0"/>
              <a:t>HNK/Ž-e</a:t>
            </a:r>
            <a:br>
              <a:rPr lang="hr-BA" sz="2800" dirty="0" smtClean="0"/>
            </a:br>
            <a:r>
              <a:rPr lang="hr-BA" sz="2800" dirty="0" smtClean="0"/>
              <a:t> </a:t>
            </a:r>
            <a:r>
              <a:rPr lang="hr-BA" sz="2800" dirty="0"/>
              <a:t>po spolu (</a:t>
            </a:r>
            <a:r>
              <a:rPr lang="hr-BA" sz="2800" dirty="0" smtClean="0"/>
              <a:t>muškarci</a:t>
            </a:r>
            <a:r>
              <a:rPr lang="hr-BA" sz="2800" dirty="0"/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7957412"/>
              </p:ext>
            </p:extLst>
          </p:nvPr>
        </p:nvGraphicFramePr>
        <p:xfrm>
          <a:off x="1043608" y="1628800"/>
          <a:ext cx="7128790" cy="414117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1547899"/>
                <a:gridCol w="862815"/>
                <a:gridCol w="997482"/>
                <a:gridCol w="862815"/>
                <a:gridCol w="997482"/>
                <a:gridCol w="862815"/>
                <a:gridCol w="997482"/>
              </a:tblGrid>
              <a:tr h="379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Uzroci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smrti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2013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2014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2015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</a:tr>
              <a:tr h="603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BA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Oboljenja,stanja</a:t>
                      </a:r>
                      <a:r>
                        <a:rPr lang="en-GB" sz="1200" dirty="0">
                          <a:effectLst/>
                        </a:rPr>
                        <a:t> I </a:t>
                      </a:r>
                      <a:r>
                        <a:rPr lang="en-GB" sz="1200" dirty="0" err="1">
                          <a:effectLst/>
                        </a:rPr>
                        <a:t>povrede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Index strukture</a:t>
                      </a:r>
                      <a:endParaRPr lang="hr-BA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Stopa spec. mortaliteta /1000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Index strukture</a:t>
                      </a:r>
                      <a:endParaRPr lang="hr-BA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Stopa spec. mortaliteta /1000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Index strukture</a:t>
                      </a:r>
                      <a:endParaRPr lang="hr-BA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Stopa</a:t>
                      </a:r>
                      <a:r>
                        <a:rPr lang="en-GB" sz="1200" dirty="0">
                          <a:effectLst/>
                        </a:rPr>
                        <a:t> spec. </a:t>
                      </a:r>
                      <a:r>
                        <a:rPr lang="en-GB" sz="1200" dirty="0" err="1">
                          <a:effectLst/>
                        </a:rPr>
                        <a:t>mortaliteta</a:t>
                      </a:r>
                      <a:r>
                        <a:rPr lang="en-GB" sz="1200" dirty="0">
                          <a:effectLst/>
                        </a:rPr>
                        <a:t> /1000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Srčani zastoj (I46)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17,5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1,6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19,7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22,1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2,4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7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Ca. Pulmonum(C34)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7,9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0,7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8,3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0,8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7,4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0,8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8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Akutni Infarct miokarda ( I 21)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5,0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0,5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4,9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0,5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7,9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0,8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1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Moždani udar (I63)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7,8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0,7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7,6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0,7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6,3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0,7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8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Druga plučna oboljenja srca(I27)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7,9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0,7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7,2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0.7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2,9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       0,3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8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Diabete mellitus ovisni(E10)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3,0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0,3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2,3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0,2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3,2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0,3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Ostali uzroci smrtnosti 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50,9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4,6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50,0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5,0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50,3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5,4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4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Ukupno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100%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9,1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100%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9,8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100%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10,7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71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Uzroci </a:t>
            </a:r>
            <a:r>
              <a:rPr lang="pl-PL" sz="2800" dirty="0"/>
              <a:t>smrtnosti za dobnu skupinu 15 – 64 godine</a:t>
            </a:r>
            <a:endParaRPr lang="hr-BA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7703092"/>
              </p:ext>
            </p:extLst>
          </p:nvPr>
        </p:nvGraphicFramePr>
        <p:xfrm>
          <a:off x="827584" y="1196753"/>
          <a:ext cx="7344817" cy="48245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1603115"/>
                <a:gridCol w="825258"/>
                <a:gridCol w="1042882"/>
                <a:gridCol w="893899"/>
                <a:gridCol w="1042882"/>
                <a:gridCol w="893899"/>
                <a:gridCol w="1042882"/>
              </a:tblGrid>
              <a:tr h="388141">
                <a:tc>
                  <a:txBody>
                    <a:bodyPr/>
                    <a:lstStyle/>
                    <a:p>
                      <a:pPr indent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Uzroci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smrti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2013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2014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2015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</a:tr>
              <a:tr h="738804">
                <a:tc>
                  <a:txBody>
                    <a:bodyPr/>
                    <a:lstStyle/>
                    <a:p>
                      <a:pPr indent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BA" sz="1100" dirty="0">
                        <a:effectLst/>
                      </a:endParaRPr>
                    </a:p>
                    <a:p>
                      <a:pPr indent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Oboljenja,stanja</a:t>
                      </a:r>
                      <a:r>
                        <a:rPr lang="en-GB" sz="1100" dirty="0">
                          <a:effectLst/>
                        </a:rPr>
                        <a:t> i </a:t>
                      </a:r>
                      <a:r>
                        <a:rPr lang="en-GB" sz="1100" dirty="0" err="1">
                          <a:effectLst/>
                        </a:rPr>
                        <a:t>povrede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Index </a:t>
                      </a:r>
                      <a:r>
                        <a:rPr lang="en-GB" sz="1100" dirty="0" err="1">
                          <a:effectLst/>
                        </a:rPr>
                        <a:t>strukture</a:t>
                      </a:r>
                      <a:endParaRPr lang="hr-BA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%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Stopa</a:t>
                      </a:r>
                      <a:r>
                        <a:rPr lang="en-GB" sz="1100" dirty="0">
                          <a:effectLst/>
                        </a:rPr>
                        <a:t> spec. </a:t>
                      </a:r>
                      <a:r>
                        <a:rPr lang="en-GB" sz="1100" dirty="0" err="1">
                          <a:effectLst/>
                        </a:rPr>
                        <a:t>mortaliteta</a:t>
                      </a:r>
                      <a:r>
                        <a:rPr lang="en-GB" sz="1100" dirty="0">
                          <a:effectLst/>
                        </a:rPr>
                        <a:t> /1.000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Index strukture</a:t>
                      </a:r>
                      <a:endParaRPr lang="hr-BA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%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Stopa spec. mortaliteta /1.000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Index strukture</a:t>
                      </a:r>
                      <a:endParaRPr lang="hr-BA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%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Stopa spec. mortaliteta /1.000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8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Srčani zastoj (I46)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17,4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0,5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16,9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0,4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effectLst/>
                        </a:rPr>
                        <a:t>20,4</a:t>
                      </a:r>
                      <a:endParaRPr lang="hr-BA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0,6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Maligne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neoplazme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bronha</a:t>
                      </a:r>
                      <a:r>
                        <a:rPr lang="en-GB" sz="1100" dirty="0">
                          <a:effectLst/>
                        </a:rPr>
                        <a:t> i </a:t>
                      </a:r>
                      <a:r>
                        <a:rPr lang="en-GB" sz="1100" dirty="0" err="1">
                          <a:effectLst/>
                        </a:rPr>
                        <a:t>pluća</a:t>
                      </a:r>
                      <a:r>
                        <a:rPr lang="en-GB" sz="1100" dirty="0">
                          <a:effectLst/>
                        </a:rPr>
                        <a:t> (C34) 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9,0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0,3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9,0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0,3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9,6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0,3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Akutni</a:t>
                      </a:r>
                      <a:r>
                        <a:rPr lang="en-GB" sz="1100" dirty="0">
                          <a:effectLst/>
                        </a:rPr>
                        <a:t> Infarct </a:t>
                      </a:r>
                      <a:r>
                        <a:rPr lang="en-GB" sz="1100" dirty="0" err="1">
                          <a:effectLst/>
                        </a:rPr>
                        <a:t>miokarda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endParaRPr lang="hr-BA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( </a:t>
                      </a:r>
                      <a:r>
                        <a:rPr lang="en-GB" sz="1100" dirty="0">
                          <a:effectLst/>
                        </a:rPr>
                        <a:t>I 21)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4,4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5,9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0,2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effectLst/>
                        </a:rPr>
                        <a:t>8,5</a:t>
                      </a:r>
                      <a:endParaRPr lang="hr-BA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0,3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2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Moždani udar (I63)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3,1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2,9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effectLst/>
                        </a:rPr>
                        <a:t>3,2</a:t>
                      </a:r>
                      <a:endParaRPr lang="hr-BA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Druga plućna</a:t>
                      </a:r>
                      <a:endParaRPr lang="hr-BA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oboljenja srca(I27)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5,9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8,1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1,7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2536"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Diabetes ,mellitus</a:t>
                      </a:r>
                      <a:endParaRPr lang="hr-BA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(E10)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-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-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-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-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2,3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0,1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Ostali uzroci smrtnosti 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60,2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1,5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57,2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1,5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54,3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1,7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9599">
                <a:tc>
                  <a:txBody>
                    <a:bodyPr/>
                    <a:lstStyle/>
                    <a:p>
                      <a:pPr indent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Ukupno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100%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2,6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100%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2,7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100%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3,2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95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dirty="0" smtClean="0"/>
              <a:t> </a:t>
            </a:r>
            <a:r>
              <a:rPr lang="hr-BA" sz="3100" dirty="0"/>
              <a:t>Uzroci smrtnosti za dobnu skupinu 65 i više godina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9060284"/>
              </p:ext>
            </p:extLst>
          </p:nvPr>
        </p:nvGraphicFramePr>
        <p:xfrm>
          <a:off x="1719897" y="2448338"/>
          <a:ext cx="5704205" cy="25489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04595"/>
                <a:gridCol w="671830"/>
                <a:gridCol w="810260"/>
                <a:gridCol w="697865"/>
                <a:gridCol w="810895"/>
                <a:gridCol w="697865"/>
                <a:gridCol w="810895"/>
              </a:tblGrid>
              <a:tr h="210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Uzroci smrti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2013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2014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2015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Oboljenja,stanja i povrede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Index strukture</a:t>
                      </a:r>
                      <a:endParaRPr lang="hr-BA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Stopa spec. mortaliteta /1.000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Index strukture</a:t>
                      </a:r>
                      <a:endParaRPr lang="hr-BA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Stopa spec. mortaliteta /1.000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Index strukture</a:t>
                      </a:r>
                      <a:endParaRPr lang="hr-BA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Stopa spec. mortaliteta /1.000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49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Srčani zastoj (I46)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19,3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8,1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21,0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9,2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27,2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13,0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Moždani udar (I63)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10,5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4,4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9,4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4,1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8,2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3,9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3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Akutni Infarct miokarda ( I 21)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4,5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1,9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4,0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1,8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5,8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2,8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63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Diabetes melitus(E10)) 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3,7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1,6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2,9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1,3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3,4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1,6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36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Cardiomiopatija (I42)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-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-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-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-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4,1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1,9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Maligne neopl. bronha i pluća (C34)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4,7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2,0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4,2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1,8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3,9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1,8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63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Ostala oboljenja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57,3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24,1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58,5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25,7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47,4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22,5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36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Ukupno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100%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42,1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100%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43,9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100%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47,5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819830"/>
              </p:ext>
            </p:extLst>
          </p:nvPr>
        </p:nvGraphicFramePr>
        <p:xfrm>
          <a:off x="755576" y="1268760"/>
          <a:ext cx="7704859" cy="455155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1657003"/>
                <a:gridCol w="902997"/>
                <a:gridCol w="1089057"/>
                <a:gridCol w="937990"/>
                <a:gridCol w="1089911"/>
                <a:gridCol w="937990"/>
                <a:gridCol w="1089911"/>
              </a:tblGrid>
              <a:tr h="165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Uzroci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smrti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2013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2014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2015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</a:tr>
              <a:tr h="6422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Oboljenja,stanja</a:t>
                      </a:r>
                      <a:r>
                        <a:rPr lang="en-GB" sz="1100" dirty="0">
                          <a:effectLst/>
                        </a:rPr>
                        <a:t> i </a:t>
                      </a:r>
                      <a:r>
                        <a:rPr lang="en-GB" sz="1100" dirty="0" err="1">
                          <a:effectLst/>
                        </a:rPr>
                        <a:t>povrede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Index </a:t>
                      </a:r>
                      <a:r>
                        <a:rPr lang="en-GB" sz="1100" dirty="0" err="1">
                          <a:effectLst/>
                        </a:rPr>
                        <a:t>strukture</a:t>
                      </a:r>
                      <a:endParaRPr lang="hr-BA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%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Stopa spec. mortaliteta /1.000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Index strukture</a:t>
                      </a:r>
                      <a:endParaRPr lang="hr-BA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%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Stopa spec. mortaliteta /1.000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Index strukture</a:t>
                      </a:r>
                      <a:endParaRPr lang="hr-BA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%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Stopa spec. mortaliteta /1.000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Srčani zastoj (I46)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19,3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8,1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21,0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9,2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effectLst/>
                        </a:rPr>
                        <a:t>27,2</a:t>
                      </a:r>
                      <a:endParaRPr lang="hr-BA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13,0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14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Moždani udar (I63)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10,5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4,4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9,4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4,1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effectLst/>
                        </a:rPr>
                        <a:t>8,2</a:t>
                      </a:r>
                      <a:endParaRPr lang="hr-BA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3,9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36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Akutni</a:t>
                      </a:r>
                      <a:r>
                        <a:rPr lang="en-GB" sz="1100" dirty="0">
                          <a:effectLst/>
                        </a:rPr>
                        <a:t> Infarct </a:t>
                      </a:r>
                      <a:r>
                        <a:rPr lang="en-GB" sz="1100" dirty="0" err="1" smtClean="0">
                          <a:effectLst/>
                        </a:rPr>
                        <a:t>miokarda</a:t>
                      </a:r>
                      <a:endParaRPr lang="hr-BA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 </a:t>
                      </a:r>
                      <a:r>
                        <a:rPr lang="en-GB" sz="1100" dirty="0">
                          <a:effectLst/>
                        </a:rPr>
                        <a:t>( I 21)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4,5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1,9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4,0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1,8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effectLst/>
                        </a:rPr>
                        <a:t>5,8</a:t>
                      </a:r>
                      <a:endParaRPr lang="hr-BA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2,8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4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Diabetes melitus(E10)) 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3,7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1,6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2,9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1,3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3,4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1,6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92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Cardiomiopatija (I42)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-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-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-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-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0" dirty="0">
                          <a:effectLst/>
                        </a:rPr>
                        <a:t>4,1</a:t>
                      </a:r>
                      <a:endParaRPr lang="hr-BA" sz="11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1,9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1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Maligne neopl. bronha i pluća (C34)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4,7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2,0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4,2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1,8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3,9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1,8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7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Ostala oboljenja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57,3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24,1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58,5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25,7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47,4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22,5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16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Ukupno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100%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42,1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100%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43,9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100%</a:t>
                      </a:r>
                      <a:endParaRPr lang="hr-BA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47,5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20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dirty="0" smtClean="0"/>
              <a:t>Maligna oboljenja</a:t>
            </a:r>
            <a:endParaRPr lang="hr-B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800" dirty="0" smtClean="0"/>
              <a:t>Zbog visoke učestalosti malignih oboljenja i njihove visoke stope smrtnosti rak je prozvan epidemijom modernog doba</a:t>
            </a:r>
          </a:p>
          <a:p>
            <a:r>
              <a:rPr lang="hr-BA" sz="2800" dirty="0" smtClean="0"/>
              <a:t>Rak nije isključivo zdravstveni problem oboljelog pojedinca, već ima veliki utjecaj na širi društveni i ekonomski razvoj</a:t>
            </a:r>
            <a:endParaRPr lang="hr-BA" sz="2800" dirty="0"/>
          </a:p>
        </p:txBody>
      </p:sp>
      <p:pic>
        <p:nvPicPr>
          <p:cNvPr id="4" name="Picture 3" descr="Rezultat slika za karcino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149080"/>
            <a:ext cx="2880320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3406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dirty="0" smtClean="0"/>
              <a:t>Učestalost karcinoma u svijetu</a:t>
            </a:r>
            <a:endParaRPr lang="hr-B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00200"/>
            <a:ext cx="756084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r-BA" dirty="0" smtClean="0"/>
              <a:t> Prema </a:t>
            </a:r>
            <a:r>
              <a:rPr lang="hr-BA" dirty="0"/>
              <a:t>rezultatima novog istraživanja, učestalost karcinoma u posljednjih deset godina je porasla za 33 posto. U 2015. godini bilo je 17,5 miliona novodijagnosticiranih slučajeva karcinoma, a 8,7 miliona pacijenata je preminulo od raka.</a:t>
            </a:r>
            <a:br>
              <a:rPr lang="hr-BA" dirty="0"/>
            </a:br>
            <a:r>
              <a:rPr lang="hr-BA" dirty="0"/>
              <a:t/>
            </a:r>
            <a:br>
              <a:rPr lang="hr-BA" dirty="0"/>
            </a:br>
            <a:r>
              <a:rPr lang="hr-BA" dirty="0"/>
              <a:t>Smatra se da su za porast učestalosti karcinoma odgovorni starenje i porast stanovništva. Tokom života će jedan od tri muškaraca oboljeti od karcinoma, dok će kod žena oboljeti jedna od četiri žene.</a:t>
            </a:r>
            <a:br>
              <a:rPr lang="hr-BA" dirty="0"/>
            </a:br>
            <a:r>
              <a:rPr lang="hr-BA" dirty="0"/>
              <a:t/>
            </a:r>
            <a:br>
              <a:rPr lang="hr-BA" dirty="0"/>
            </a:br>
            <a:r>
              <a:rPr lang="hr-BA" dirty="0"/>
              <a:t>Najčešći karcinom u muškaraca je rak prostate, a rak pluća je vodeći uzrok smrti od raka u muškaraca. Kod žena je pak rak dojke najčešći karcinom i vodeći uzrok smrti od raka.</a:t>
            </a:r>
            <a:br>
              <a:rPr lang="hr-BA" dirty="0"/>
            </a:br>
            <a:r>
              <a:rPr lang="hr-BA" dirty="0"/>
              <a:t/>
            </a:r>
            <a:br>
              <a:rPr lang="hr-BA" dirty="0"/>
            </a:br>
            <a:r>
              <a:rPr lang="hr-BA" dirty="0"/>
              <a:t>Kod djece su najčešći karcinomi - leukemija, non-Hodgikinov limfom te karcinomi mozga i živčanog sistema.</a:t>
            </a:r>
            <a:br>
              <a:rPr lang="hr-BA" dirty="0"/>
            </a:br>
            <a:r>
              <a:rPr lang="hr-BA" dirty="0"/>
              <a:t/>
            </a:r>
            <a:br>
              <a:rPr lang="hr-BA" dirty="0"/>
            </a:br>
            <a:r>
              <a:rPr lang="hr-BA" dirty="0"/>
              <a:t>Rak je drugi vodeći uzrok smrti u svijetu, a statistički podaci poput ovih imaju važnu ulogu u planiranju kontrole </a:t>
            </a:r>
            <a:r>
              <a:rPr lang="hr-BA" dirty="0" smtClean="0"/>
              <a:t>raka</a:t>
            </a:r>
            <a:r>
              <a:rPr lang="hr-B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502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dirty="0" smtClean="0"/>
              <a:t>Maligne bolesti na području HNK/Ž</a:t>
            </a:r>
            <a:endParaRPr lang="hr-B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400" dirty="0" smtClean="0"/>
              <a:t>Registar malignih oboljenja se vodi od 1998.godine,</a:t>
            </a:r>
          </a:p>
          <a:p>
            <a:r>
              <a:rPr lang="hr-BA" sz="2400" dirty="0" smtClean="0"/>
              <a:t>U 2015.godini registrovano je ukupno 1220 oboljelih od čega 679 muškaraca (56%) i žena 541 (44%),</a:t>
            </a:r>
          </a:p>
          <a:p>
            <a:r>
              <a:rPr lang="hr-BA" sz="2400" dirty="0" smtClean="0"/>
              <a:t>Vodeći karcinom je Ca pluća sa 31% (175 oboljelih),</a:t>
            </a:r>
          </a:p>
          <a:p>
            <a:r>
              <a:rPr lang="hr-BA" sz="2400" dirty="0" smtClean="0"/>
              <a:t>Ca kože 26% (144 oboljela),</a:t>
            </a:r>
          </a:p>
          <a:p>
            <a:r>
              <a:rPr lang="hr-BA" sz="2400" dirty="0" smtClean="0"/>
              <a:t>Ca dojke 17% 97 oboljelih),</a:t>
            </a:r>
          </a:p>
          <a:p>
            <a:r>
              <a:rPr lang="hr-BA" sz="2400" dirty="0" smtClean="0"/>
              <a:t>Ca kolona 16% (89 oboljelih),</a:t>
            </a:r>
          </a:p>
          <a:p>
            <a:r>
              <a:rPr lang="hr-BA" sz="2400" dirty="0" smtClean="0"/>
              <a:t>Ca mokraćnog mjehura sa 10% (80 oboljelih</a:t>
            </a:r>
            <a:r>
              <a:rPr lang="hr-BA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6489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2800" dirty="0" smtClean="0"/>
              <a:t>Procenat </a:t>
            </a:r>
            <a:r>
              <a:rPr lang="hr-BA" sz="2800" dirty="0"/>
              <a:t>oboljelih od pet vodećih malignoma </a:t>
            </a:r>
            <a:r>
              <a:rPr lang="hr-BA" sz="2800" dirty="0" smtClean="0"/>
              <a:t/>
            </a:r>
            <a:br>
              <a:rPr lang="hr-BA" sz="2800" dirty="0" smtClean="0"/>
            </a:br>
            <a:r>
              <a:rPr lang="hr-BA" sz="2800" dirty="0" smtClean="0"/>
              <a:t>u </a:t>
            </a:r>
            <a:r>
              <a:rPr lang="hr-BA" sz="2800" dirty="0"/>
              <a:t>2015 godini</a:t>
            </a:r>
          </a:p>
        </p:txBody>
      </p:sp>
      <p:pic>
        <p:nvPicPr>
          <p:cNvPr id="4" name="Chart 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916832"/>
            <a:ext cx="5544615" cy="33961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6761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224135"/>
          </a:xfrm>
        </p:spPr>
        <p:txBody>
          <a:bodyPr>
            <a:normAutofit/>
          </a:bodyPr>
          <a:lstStyle/>
          <a:p>
            <a:pPr algn="ctr"/>
            <a:r>
              <a:rPr lang="hr-BA" sz="2800" dirty="0" smtClean="0"/>
              <a:t> OBOLJENJA MODERNOG DOBA</a:t>
            </a:r>
            <a:endParaRPr lang="hr-B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8064896" cy="3600400"/>
          </a:xfrm>
        </p:spPr>
        <p:txBody>
          <a:bodyPr>
            <a:normAutofit/>
          </a:bodyPr>
          <a:lstStyle/>
          <a:p>
            <a:r>
              <a:rPr lang="hr-BA" b="1" dirty="0" smtClean="0"/>
              <a:t>Trendovi oboljenja kardiovaskularnih oboljenja i malignih neoplazmi</a:t>
            </a:r>
          </a:p>
          <a:p>
            <a:r>
              <a:rPr lang="hr-BA" b="1" dirty="0" smtClean="0"/>
              <a:t> na području HNK/Ž</a:t>
            </a:r>
          </a:p>
          <a:p>
            <a:endParaRPr lang="hr-BA" b="1" dirty="0"/>
          </a:p>
          <a:p>
            <a:endParaRPr lang="hr-BA" b="1" dirty="0" smtClean="0"/>
          </a:p>
          <a:p>
            <a:r>
              <a:rPr lang="hr-BA" sz="2000" b="1" dirty="0" smtClean="0"/>
              <a:t>                                          </a:t>
            </a:r>
            <a:endParaRPr lang="hr-BA" sz="2000" b="1" dirty="0"/>
          </a:p>
        </p:txBody>
      </p:sp>
    </p:spTree>
    <p:extLst>
      <p:ext uri="{BB962C8B-B14F-4D97-AF65-F5344CB8AC3E}">
        <p14:creationId xmlns:p14="http://schemas.microsoft.com/office/powerpoint/2010/main" val="327775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 smtClean="0"/>
              <a:t>Procentualna </a:t>
            </a:r>
            <a:r>
              <a:rPr lang="pl-PL" sz="2400" dirty="0"/>
              <a:t>zastupljenost oboljelih od maligne neoplazme po spolu </a:t>
            </a:r>
            <a:r>
              <a:rPr lang="pl-PL" sz="2400" dirty="0" smtClean="0"/>
              <a:t>na području </a:t>
            </a:r>
            <a:r>
              <a:rPr lang="pl-PL" sz="2400" dirty="0"/>
              <a:t>HNK/Ž-e u toku 2015 godine</a:t>
            </a:r>
            <a:br>
              <a:rPr lang="pl-PL" sz="2400" dirty="0"/>
            </a:br>
            <a:endParaRPr lang="hr-BA" sz="2400" dirty="0"/>
          </a:p>
        </p:txBody>
      </p:sp>
      <p:pic>
        <p:nvPicPr>
          <p:cNvPr id="4" name="Chart 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0518" y="2204864"/>
            <a:ext cx="4643770" cy="2874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1928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hr-BA" sz="3100" dirty="0"/>
              <a:t>Broj oboljelih i umrlih od maligne neoplazme po spolu na području HNK/Ž-e u toku 2015 godine</a:t>
            </a:r>
            <a:r>
              <a:rPr lang="hr-BA" dirty="0"/>
              <a:t/>
            </a:r>
            <a:br>
              <a:rPr lang="hr-BA" dirty="0"/>
            </a:br>
            <a:endParaRPr lang="hr-B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26151"/>
              </p:ext>
            </p:extLst>
          </p:nvPr>
        </p:nvGraphicFramePr>
        <p:xfrm>
          <a:off x="971600" y="2132856"/>
          <a:ext cx="6706692" cy="157600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942281"/>
                <a:gridCol w="1764011"/>
                <a:gridCol w="1411784"/>
                <a:gridCol w="1588616"/>
              </a:tblGrid>
              <a:tr h="3556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3200" dirty="0">
                          <a:effectLst/>
                        </a:rPr>
                        <a:t>Muški</a:t>
                      </a:r>
                      <a:endParaRPr lang="hr-BA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3200">
                          <a:effectLst/>
                        </a:rPr>
                        <a:t>Ženski</a:t>
                      </a:r>
                      <a:endParaRPr lang="hr-BA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3200" dirty="0">
                          <a:effectLst/>
                        </a:rPr>
                        <a:t>oboljeli</a:t>
                      </a:r>
                      <a:endParaRPr lang="hr-BA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3200">
                          <a:effectLst/>
                        </a:rPr>
                        <a:t>umrli</a:t>
                      </a:r>
                      <a:endParaRPr lang="hr-BA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3200">
                          <a:effectLst/>
                        </a:rPr>
                        <a:t>oboljeli</a:t>
                      </a:r>
                      <a:endParaRPr lang="hr-BA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3200">
                          <a:effectLst/>
                        </a:rPr>
                        <a:t>umrli</a:t>
                      </a:r>
                      <a:endParaRPr lang="hr-BA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5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3200">
                          <a:effectLst/>
                        </a:rPr>
                        <a:t>679</a:t>
                      </a:r>
                      <a:endParaRPr lang="hr-BA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3200">
                          <a:effectLst/>
                        </a:rPr>
                        <a:t>204</a:t>
                      </a:r>
                      <a:endParaRPr lang="hr-BA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3200">
                          <a:effectLst/>
                        </a:rPr>
                        <a:t>541</a:t>
                      </a:r>
                      <a:endParaRPr lang="hr-BA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3200" dirty="0">
                          <a:effectLst/>
                        </a:rPr>
                        <a:t>147</a:t>
                      </a:r>
                      <a:endParaRPr lang="hr-BA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814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dirty="0" smtClean="0"/>
              <a:t> </a:t>
            </a:r>
            <a:r>
              <a:rPr lang="hr-BA" sz="3600" dirty="0"/>
              <a:t>Pet vodećih lokalizacija malignoma kod muškarca i žena u 2015 god.</a:t>
            </a:r>
          </a:p>
        </p:txBody>
      </p:sp>
      <p:pic>
        <p:nvPicPr>
          <p:cNvPr id="4" name="Chart 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1" y="1844824"/>
            <a:ext cx="3744416" cy="24482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Chart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844824"/>
            <a:ext cx="3672408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0782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sz="3100" dirty="0" smtClean="0"/>
              <a:t>Broj </a:t>
            </a:r>
            <a:r>
              <a:rPr lang="hr-BA" sz="3100" dirty="0"/>
              <a:t>oboljelih od pet vodećih malignoma kod žena po općinama HNK/Ž-e </a:t>
            </a:r>
            <a:r>
              <a:rPr lang="hr-BA" sz="3100" dirty="0" smtClean="0"/>
              <a:t>za 2015 </a:t>
            </a:r>
            <a:r>
              <a:rPr lang="hr-BA" sz="3100" dirty="0"/>
              <a:t>godinu</a:t>
            </a:r>
            <a:r>
              <a:rPr lang="hr-BA" sz="3600" dirty="0"/>
              <a:t/>
            </a:r>
            <a:br>
              <a:rPr lang="hr-BA" sz="3600" dirty="0"/>
            </a:br>
            <a:endParaRPr lang="hr-BA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2412687"/>
              </p:ext>
            </p:extLst>
          </p:nvPr>
        </p:nvGraphicFramePr>
        <p:xfrm>
          <a:off x="971600" y="1268760"/>
          <a:ext cx="7344815" cy="381051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091271"/>
                <a:gridCol w="1166615"/>
                <a:gridCol w="726704"/>
                <a:gridCol w="595948"/>
                <a:gridCol w="857461"/>
                <a:gridCol w="726704"/>
                <a:gridCol w="726704"/>
                <a:gridCol w="726704"/>
                <a:gridCol w="726704"/>
              </a:tblGrid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BA" sz="1400" dirty="0" smtClean="0">
                          <a:effectLst/>
                        </a:rPr>
                        <a:t>Lokalitet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hr-BA" sz="1400" dirty="0" smtClean="0"/>
                        <a:t>Broj oboljelih</a:t>
                      </a:r>
                      <a:endParaRPr lang="hr-BA" sz="1400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Mostar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Konjic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Čapljina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Čitluk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Stolac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Jablanica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Prozor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</a:tr>
              <a:tr h="473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dojke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92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56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3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kože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57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42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r-BA" sz="12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5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3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pluća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43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25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4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2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3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3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kolona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35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21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r-BA" sz="120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649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mok.mjeh</a:t>
                      </a:r>
                      <a:r>
                        <a:rPr lang="en-GB" sz="1200" dirty="0">
                          <a:effectLst/>
                        </a:rPr>
                        <a:t>.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22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r-BA" sz="120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473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Ukupno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249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157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17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27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14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12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13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19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bs-Latn-BA" sz="3100" i="1" dirty="0"/>
              <a:t>Broj oboljelih od pet vodećih malignoma kod muškarca po </a:t>
            </a:r>
            <a:r>
              <a:rPr lang="bs-Latn-BA" sz="3100" i="1" dirty="0" smtClean="0"/>
              <a:t>općinama HNK/Ž za 2015.godinu   </a:t>
            </a:r>
            <a:r>
              <a:rPr lang="hr-BA" sz="3100" dirty="0"/>
              <a:t/>
            </a:r>
            <a:br>
              <a:rPr lang="hr-BA" sz="3100" dirty="0"/>
            </a:br>
            <a:endParaRPr lang="hr-B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6345612"/>
              </p:ext>
            </p:extLst>
          </p:nvPr>
        </p:nvGraphicFramePr>
        <p:xfrm>
          <a:off x="1835696" y="1628800"/>
          <a:ext cx="6394464" cy="316563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296144"/>
                <a:gridCol w="1167670"/>
                <a:gridCol w="499745"/>
                <a:gridCol w="485775"/>
                <a:gridCol w="488950"/>
                <a:gridCol w="485775"/>
                <a:gridCol w="485140"/>
                <a:gridCol w="517525"/>
                <a:gridCol w="485775"/>
                <a:gridCol w="481965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Lokalizacija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Broj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oboljelih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Mostar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Konjic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Čapljina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Čitluk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Stolac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Jablanica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Prozor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Neum</a:t>
                      </a:r>
                      <a:endParaRPr lang="hr-BA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</a:tr>
              <a:tr h="407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pluća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132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58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16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22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r-BA" sz="140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407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kože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87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66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7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4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3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r-BA" sz="140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407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mokr</a:t>
                      </a:r>
                      <a:r>
                        <a:rPr lang="en-GB" sz="1200" dirty="0">
                          <a:effectLst/>
                        </a:rPr>
                        <a:t>. </a:t>
                      </a:r>
                      <a:r>
                        <a:rPr lang="en-GB" sz="1200" dirty="0" err="1">
                          <a:effectLst/>
                        </a:rPr>
                        <a:t>mjehura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58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32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12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4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Ca</a:t>
                      </a:r>
                      <a:r>
                        <a:rPr lang="en-GB" sz="1200" dirty="0">
                          <a:effectLst/>
                        </a:rPr>
                        <a:t> prostate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56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35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6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4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Ca. </a:t>
                      </a:r>
                      <a:r>
                        <a:rPr lang="en-GB" sz="1200" dirty="0" err="1">
                          <a:effectLst/>
                        </a:rPr>
                        <a:t>kolona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54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29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7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6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5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3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5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Ukupno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387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220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37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48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21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27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13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19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6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dirty="0" smtClean="0"/>
              <a:t>Broj </a:t>
            </a:r>
            <a:r>
              <a:rPr lang="hr-BA" sz="3200" dirty="0"/>
              <a:t>muškaraca umrlih od pet vodećih malignoma na području HNK/Ž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626071"/>
              </p:ext>
            </p:extLst>
          </p:nvPr>
        </p:nvGraphicFramePr>
        <p:xfrm>
          <a:off x="1259632" y="1916832"/>
          <a:ext cx="6442026" cy="325747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127174"/>
                <a:gridCol w="1214988"/>
                <a:gridCol w="512483"/>
                <a:gridCol w="512483"/>
                <a:gridCol w="512483"/>
                <a:gridCol w="512483"/>
                <a:gridCol w="512483"/>
                <a:gridCol w="512483"/>
                <a:gridCol w="512483"/>
                <a:gridCol w="512483"/>
              </a:tblGrid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Primarna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lokalizacija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Broj letalni ishoda 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Mostar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Konjic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Čapljina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Čitluk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Stolac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Jablanica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Neum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Prozor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b"/>
                </a:tc>
              </a:tr>
              <a:tr h="41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Ca pluća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59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27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1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Ca kolona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21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11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4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1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Ca prostate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17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8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4 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1 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2 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1 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1 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1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Ca mok.mjeh</a:t>
                      </a:r>
                      <a:r>
                        <a:rPr lang="en-GB" sz="1200">
                          <a:effectLst/>
                        </a:rPr>
                        <a:t>.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1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Ca kože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hr-B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hr-B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1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Ukupno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98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49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21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15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7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8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6</a:t>
                      </a:r>
                      <a:endParaRPr lang="hr-B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399659" y="3244334"/>
            <a:ext cx="2344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BA" b="1" dirty="0"/>
              <a:t>Prim. dr Eniz Čolaković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411038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dirty="0"/>
              <a:t>Broj žena umrlih od pet vodećih malignoma na području HNK/Ž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119726"/>
              </p:ext>
            </p:extLst>
          </p:nvPr>
        </p:nvGraphicFramePr>
        <p:xfrm>
          <a:off x="1331640" y="2276874"/>
          <a:ext cx="6706691" cy="2965833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237373"/>
                <a:gridCol w="721861"/>
                <a:gridCol w="721142"/>
                <a:gridCol w="616889"/>
                <a:gridCol w="721861"/>
                <a:gridCol w="616889"/>
                <a:gridCol w="629830"/>
                <a:gridCol w="795198"/>
                <a:gridCol w="645648"/>
              </a:tblGrid>
              <a:tr h="9361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Primarna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endParaRPr lang="hr-BA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lokalizacija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Broj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umrlih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Mostar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Konjic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Čapljina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Čitluk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Stolac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Jablanica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Prozor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</a:tr>
              <a:tr h="324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pluća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21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dojke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19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12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kolona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6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mok.mjeh</a:t>
                      </a:r>
                      <a:r>
                        <a:rPr lang="en-GB" sz="1200" dirty="0">
                          <a:effectLst/>
                        </a:rPr>
                        <a:t>.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kože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51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Ukupno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53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35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60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dirty="0" smtClean="0"/>
              <a:t>Zaključak</a:t>
            </a:r>
            <a:endParaRPr lang="hr-B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800" dirty="0" smtClean="0"/>
              <a:t>KVB i Ca predstavljaju vodeći uzrok smrtnosti u svijetu,</a:t>
            </a:r>
          </a:p>
          <a:p>
            <a:r>
              <a:rPr lang="hr-BA" sz="2800" dirty="0" smtClean="0"/>
              <a:t>¾ stanovništva umiru od ovih bolesti,</a:t>
            </a:r>
          </a:p>
          <a:p>
            <a:r>
              <a:rPr lang="hr-BA" sz="2800" dirty="0" smtClean="0"/>
              <a:t>Ove bolesti su prozvane epidemijom modernog doba,</a:t>
            </a:r>
          </a:p>
          <a:p>
            <a:r>
              <a:rPr lang="hr-BA" sz="2800" dirty="0" smtClean="0"/>
              <a:t>U sve većem broju smrtnost je prisutna i kod mlađih osoba,</a:t>
            </a:r>
          </a:p>
          <a:p>
            <a:r>
              <a:rPr lang="hr-BA" sz="2800" dirty="0" smtClean="0"/>
              <a:t>Prevencija, promocija i rano otkrivanje bolesti</a:t>
            </a:r>
            <a:endParaRPr lang="hr-BA" sz="2800" dirty="0"/>
          </a:p>
        </p:txBody>
      </p:sp>
    </p:spTree>
    <p:extLst>
      <p:ext uri="{BB962C8B-B14F-4D97-AF65-F5344CB8AC3E}">
        <p14:creationId xmlns:p14="http://schemas.microsoft.com/office/powerpoint/2010/main" val="381462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Broj </a:t>
            </a:r>
            <a:r>
              <a:rPr lang="pl-PL" sz="3200" dirty="0"/>
              <a:t>stanovnika po općinama na području </a:t>
            </a:r>
            <a:r>
              <a:rPr lang="pl-PL" sz="3200" dirty="0" smtClean="0"/>
              <a:t>HNK/Ž</a:t>
            </a:r>
            <a:endParaRPr lang="hr-BA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9397676"/>
              </p:ext>
            </p:extLst>
          </p:nvPr>
        </p:nvGraphicFramePr>
        <p:xfrm>
          <a:off x="611560" y="1700808"/>
          <a:ext cx="7920880" cy="3312367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56271"/>
                <a:gridCol w="1178676"/>
                <a:gridCol w="963491"/>
                <a:gridCol w="856271"/>
                <a:gridCol w="856271"/>
                <a:gridCol w="856271"/>
                <a:gridCol w="856271"/>
                <a:gridCol w="856271"/>
                <a:gridCol w="641087"/>
              </a:tblGrid>
              <a:tr h="20709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Red</a:t>
                      </a:r>
                      <a:r>
                        <a:rPr lang="hr-HR" sz="1100" dirty="0">
                          <a:effectLst/>
                        </a:rPr>
                        <a:t>.</a:t>
                      </a:r>
                      <a:r>
                        <a:rPr lang="en-GB" sz="1100" dirty="0" err="1">
                          <a:effectLst/>
                        </a:rPr>
                        <a:t>br</a:t>
                      </a:r>
                      <a:r>
                        <a:rPr lang="hr-HR" sz="1100" dirty="0">
                          <a:effectLst/>
                        </a:rPr>
                        <a:t>.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Op</a:t>
                      </a:r>
                      <a:r>
                        <a:rPr lang="hr-HR" sz="1100">
                          <a:effectLst/>
                        </a:rPr>
                        <a:t>ć</a:t>
                      </a:r>
                      <a:r>
                        <a:rPr lang="en-GB" sz="1100">
                          <a:effectLst/>
                        </a:rPr>
                        <a:t>ina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Ukupan broj</a:t>
                      </a:r>
                      <a:endParaRPr lang="hr-BA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stanovnika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0-14 </a:t>
                      </a:r>
                      <a:r>
                        <a:rPr lang="en-GB" sz="1100">
                          <a:effectLst/>
                        </a:rPr>
                        <a:t>godin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15-64 </a:t>
                      </a:r>
                      <a:r>
                        <a:rPr lang="en-GB" sz="1100">
                          <a:effectLst/>
                        </a:rPr>
                        <a:t>godina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65 </a:t>
                      </a:r>
                      <a:r>
                        <a:rPr lang="en-GB" sz="1100">
                          <a:effectLst/>
                        </a:rPr>
                        <a:t>i više godina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</a:tr>
              <a:tr h="566407">
                <a:tc v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Broj 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Broj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Broj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%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75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Čapljina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22.483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3.686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16,4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14.661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65,2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4.136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18,4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7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Čitluk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15.857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3.156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10.283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64,8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2.418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15,2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8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Jablanica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11.493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1.664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14,5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8.226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71,5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1.603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13,9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04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Konjic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27.141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4.324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18.486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68,1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4.331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5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Mostar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112.347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17.728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15,8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74.308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66,1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20.311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18,1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3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Neum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4.335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443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10,2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  3.067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70,7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825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0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7</a:t>
                      </a:r>
                      <a:endParaRPr lang="hr-B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Prozor/Rama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15.489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2.599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16,8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10.876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75,0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 2.023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13,0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1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Ravno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1.419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0,5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984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69,3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427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30,0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5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Stolac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12.898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1.343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10,4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9.015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69,9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2.540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19,7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hr-B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err="1">
                          <a:effectLst/>
                        </a:rPr>
                        <a:t>Ukupno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223.471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34.951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15,6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149.906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67,1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38.614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17,3</a:t>
                      </a:r>
                      <a:endParaRPr lang="hr-BA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08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dirty="0" smtClean="0"/>
              <a:t>Da li postajemo zemlja staraca???</a:t>
            </a:r>
            <a:endParaRPr lang="hr-BA" sz="3200" dirty="0"/>
          </a:p>
        </p:txBody>
      </p:sp>
      <p:pic>
        <p:nvPicPr>
          <p:cNvPr id="4" name="Content Placeholder 3" descr="Rezultat slika za osobe treće životne dobi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350" y="1615281"/>
            <a:ext cx="7861300" cy="449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3976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KVB 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dirty="0" smtClean="0"/>
              <a:t>    </a:t>
            </a:r>
            <a:r>
              <a:rPr lang="hr-BA" sz="2800" dirty="0" smtClean="0"/>
              <a:t>Bolesti srca i krvnožilnog sistema,</a:t>
            </a:r>
          </a:p>
          <a:p>
            <a:pPr marL="0" indent="0">
              <a:buNone/>
            </a:pPr>
            <a:r>
              <a:rPr lang="hr-BA" sz="2800" dirty="0" smtClean="0"/>
              <a:t>    Glavne kliničke manifestacije se mogu podijeliti na</a:t>
            </a:r>
          </a:p>
          <a:p>
            <a:pPr marL="0" indent="0">
              <a:buNone/>
            </a:pPr>
            <a:r>
              <a:rPr lang="hr-BA" sz="2800" dirty="0"/>
              <a:t> </a:t>
            </a:r>
            <a:r>
              <a:rPr lang="hr-BA" sz="2800" dirty="0" smtClean="0"/>
              <a:t>   one koje zahvaćaju:</a:t>
            </a:r>
          </a:p>
          <a:p>
            <a:pPr marL="0" indent="0">
              <a:buNone/>
            </a:pPr>
            <a:r>
              <a:rPr lang="hr-BA" dirty="0" smtClean="0"/>
              <a:t>   </a:t>
            </a:r>
            <a:r>
              <a:rPr lang="hr-BA" sz="2600" dirty="0" smtClean="0"/>
              <a:t>1. </a:t>
            </a:r>
            <a:r>
              <a:rPr lang="hr-BA" sz="2400" dirty="0" smtClean="0"/>
              <a:t>Srce i srčani krvnožilni sistem – koronarna (ishemijska)</a:t>
            </a:r>
          </a:p>
          <a:p>
            <a:pPr marL="0" indent="0">
              <a:buNone/>
            </a:pPr>
            <a:r>
              <a:rPr lang="hr-BA" sz="2400" dirty="0"/>
              <a:t> </a:t>
            </a:r>
            <a:r>
              <a:rPr lang="hr-BA" sz="2400" dirty="0" smtClean="0"/>
              <a:t>        bolest,          </a:t>
            </a:r>
          </a:p>
          <a:p>
            <a:pPr marL="0" indent="0">
              <a:buNone/>
            </a:pPr>
            <a:r>
              <a:rPr lang="hr-BA" sz="2400" dirty="0" smtClean="0"/>
              <a:t>   2. Mozak i moždani sistem-cerebrovaskularna bolest,</a:t>
            </a:r>
          </a:p>
          <a:p>
            <a:pPr marL="0" indent="0">
              <a:buNone/>
            </a:pPr>
            <a:r>
              <a:rPr lang="hr-BA" sz="2400" dirty="0" smtClean="0"/>
              <a:t>   3. Donje ekstremitete-okluzivne bolesti perifernih arterija</a:t>
            </a:r>
            <a:endParaRPr lang="hr-BA" sz="2400" dirty="0"/>
          </a:p>
        </p:txBody>
      </p:sp>
    </p:spTree>
    <p:extLst>
      <p:ext uri="{BB962C8B-B14F-4D97-AF65-F5344CB8AC3E}">
        <p14:creationId xmlns:p14="http://schemas.microsoft.com/office/powerpoint/2010/main" val="191813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987675" y="5589588"/>
            <a:ext cx="4537075" cy="1008062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hr-HR"/>
              <a:t>Hvala na pažnji!</a:t>
            </a:r>
          </a:p>
          <a:p>
            <a:endParaRPr lang="hr-HR"/>
          </a:p>
        </p:txBody>
      </p:sp>
      <p:pic>
        <p:nvPicPr>
          <p:cNvPr id="33796" name="Picture 4" descr="v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3132138" y="6021388"/>
            <a:ext cx="3384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sz="3200">
                <a:solidFill>
                  <a:srgbClr val="FF0066"/>
                </a:solidFill>
                <a:latin typeface="Albertus Extra Bold" pitchFamily="34" charset="0"/>
                <a:cs typeface="Times New Roman" pitchFamily="18" charset="0"/>
              </a:rPr>
              <a:t>Hvala na pa</a:t>
            </a:r>
            <a:r>
              <a:rPr lang="hr-HR" sz="3200">
                <a:solidFill>
                  <a:srgbClr val="FF0066"/>
                </a:solidFill>
                <a:latin typeface="Albertus Extra Bold" pitchFamily="34" charset="0"/>
              </a:rPr>
              <a:t>ž</a:t>
            </a:r>
            <a:r>
              <a:rPr lang="hr-HR" sz="3200">
                <a:solidFill>
                  <a:srgbClr val="FF0066"/>
                </a:solidFill>
                <a:latin typeface="Albertus Extra Bold" pitchFamily="34" charset="0"/>
                <a:cs typeface="Times New Roman" pitchFamily="18" charset="0"/>
              </a:rPr>
              <a:t>nji!</a:t>
            </a:r>
          </a:p>
        </p:txBody>
      </p:sp>
    </p:spTree>
    <p:extLst>
      <p:ext uri="{BB962C8B-B14F-4D97-AF65-F5344CB8AC3E}">
        <p14:creationId xmlns:p14="http://schemas.microsoft.com/office/powerpoint/2010/main" val="344007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000"/>
              <a:t/>
            </a:r>
            <a:br>
              <a:rPr lang="hr-HR" sz="4000"/>
            </a:br>
            <a:r>
              <a:rPr lang="hr-HR" sz="4000"/>
              <a:t/>
            </a:r>
            <a:br>
              <a:rPr lang="hr-HR" sz="4000"/>
            </a:br>
            <a:r>
              <a:rPr lang="hr-HR" sz="4000"/>
              <a:t/>
            </a:r>
            <a:br>
              <a:rPr lang="hr-HR" sz="4000"/>
            </a:br>
            <a:endParaRPr lang="hr-HR" sz="40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412875"/>
            <a:ext cx="8229600" cy="4525963"/>
          </a:xfrm>
        </p:spPr>
        <p:txBody>
          <a:bodyPr/>
          <a:lstStyle/>
          <a:p>
            <a:endParaRPr lang="hr-HR"/>
          </a:p>
          <a:p>
            <a:pPr lvl="2"/>
            <a:endParaRPr lang="hr-HR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27088" y="620713"/>
            <a:ext cx="7777162" cy="57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r-H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r-HR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Predstavljaju </a:t>
            </a:r>
            <a:r>
              <a:rPr lang="hr-H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prioritetni zdravstveni problem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hr-HR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hr-H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r-HR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KVO </a:t>
            </a:r>
            <a:r>
              <a:rPr lang="hr-H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dovode do rane onesposobljenosti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hr-HR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hr-HR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KVB </a:t>
            </a:r>
            <a:r>
              <a:rPr lang="hr-H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predstavljaju veliki ekonomski teret zbog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hr-H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hr-HR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dugotrajnog </a:t>
            </a:r>
            <a:r>
              <a:rPr lang="hr-H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apsentizma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hr-HR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hr-HR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KVO </a:t>
            </a:r>
            <a:r>
              <a:rPr lang="hr-H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rezultiraju izgubljenim godinama života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hr-HR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hr-HR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KVO </a:t>
            </a:r>
            <a:r>
              <a:rPr lang="hr-H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predstavljaju oboljenja koja se mogu prevenirati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endParaRPr lang="hr-HR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endParaRPr lang="hr-HR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endParaRPr lang="hr-HR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endParaRPr lang="hr-H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hr-HR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360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BA" sz="3200" b="1" dirty="0" smtClean="0"/>
              <a:t>ZAŠTO NASTAJU BOLESTI </a:t>
            </a:r>
            <a:br>
              <a:rPr lang="hr-BA" sz="3200" b="1" dirty="0" smtClean="0"/>
            </a:br>
            <a:r>
              <a:rPr lang="hr-BA" sz="3200" b="1" dirty="0" smtClean="0"/>
              <a:t>SRCA I KRVNIH ŽILA</a:t>
            </a:r>
            <a:endParaRPr lang="hr-B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800" dirty="0" smtClean="0"/>
              <a:t>Postoje brojni faktori rizika za nastanak ateroskleroze i kliničkih manifestacija odnosno bolesti srca i krvnih žila</a:t>
            </a:r>
            <a:endParaRPr lang="hr-BA" sz="2800" dirty="0"/>
          </a:p>
        </p:txBody>
      </p:sp>
      <p:pic>
        <p:nvPicPr>
          <p:cNvPr id="4" name="Picture 3" descr="Rezultat slika za ateroskleroz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140968"/>
            <a:ext cx="3270441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437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dirty="0" smtClean="0"/>
              <a:t>Faktori na koje možemo utjecati</a:t>
            </a:r>
            <a:endParaRPr lang="hr-B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800" dirty="0" smtClean="0"/>
              <a:t>Pušenje,</a:t>
            </a:r>
          </a:p>
          <a:p>
            <a:r>
              <a:rPr lang="hr-BA" sz="2800" dirty="0" smtClean="0"/>
              <a:t>Povišen krvni pritisak,</a:t>
            </a:r>
          </a:p>
          <a:p>
            <a:r>
              <a:rPr lang="hr-BA" sz="2800" dirty="0" smtClean="0"/>
              <a:t>Povećana razina masti holesterol i/ili trigliceridi u krvi,</a:t>
            </a:r>
          </a:p>
          <a:p>
            <a:r>
              <a:rPr lang="hr-BA" sz="2800" dirty="0" smtClean="0"/>
              <a:t>Povećana tjelesna težina/debljina,</a:t>
            </a:r>
          </a:p>
          <a:p>
            <a:r>
              <a:rPr lang="hr-BA" sz="2800" dirty="0" smtClean="0"/>
              <a:t>Nedostatak tjelesne aktivnosti,</a:t>
            </a:r>
          </a:p>
          <a:p>
            <a:r>
              <a:rPr lang="hr-BA" sz="2800" dirty="0" smtClean="0"/>
              <a:t>Šećerna bolest</a:t>
            </a:r>
            <a:endParaRPr lang="hr-BA" sz="2800" dirty="0"/>
          </a:p>
        </p:txBody>
      </p:sp>
      <p:pic>
        <p:nvPicPr>
          <p:cNvPr id="4" name="Picture 3" descr="Rezultat slika za pušenj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57814"/>
            <a:ext cx="1800200" cy="13034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7270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dirty="0" smtClean="0"/>
              <a:t>Faktori rizka na koje ne možemo utjecati</a:t>
            </a:r>
            <a:endParaRPr lang="hr-B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400" dirty="0" smtClean="0"/>
              <a:t>Dob i spol</a:t>
            </a:r>
          </a:p>
          <a:p>
            <a:pPr marL="0" indent="0">
              <a:buNone/>
            </a:pPr>
            <a:r>
              <a:rPr lang="hr-BA" sz="2400" dirty="0"/>
              <a:t> </a:t>
            </a:r>
            <a:r>
              <a:rPr lang="hr-BA" sz="2400" dirty="0" smtClean="0"/>
              <a:t>   - Muškarci u dobi iznad 45 godina</a:t>
            </a:r>
          </a:p>
          <a:p>
            <a:pPr marL="0" indent="0">
              <a:buNone/>
            </a:pPr>
            <a:r>
              <a:rPr lang="hr-BA" sz="2400" dirty="0"/>
              <a:t> </a:t>
            </a:r>
            <a:r>
              <a:rPr lang="hr-BA" sz="2400" dirty="0" smtClean="0"/>
              <a:t>   - Žene u dobi iznad 55 godina</a:t>
            </a:r>
          </a:p>
          <a:p>
            <a:pPr algn="just">
              <a:buFont typeface="Arial" charset="0"/>
              <a:buChar char="•"/>
            </a:pPr>
            <a:r>
              <a:rPr lang="hr-BA" sz="2400" dirty="0" smtClean="0"/>
              <a:t>Pozitivna porodična anamneza – prijevremena smrt uslijed koronarne bolesti srca u dobi prije 55 godina bliski muški srodnik (otac,brat) ili 65 godina ženskih članova (majka, sestra),</a:t>
            </a:r>
          </a:p>
          <a:p>
            <a:pPr algn="just">
              <a:buFont typeface="Arial" charset="0"/>
              <a:buChar char="•"/>
            </a:pPr>
            <a:r>
              <a:rPr lang="hr-BA" sz="2400" dirty="0" smtClean="0"/>
              <a:t>Na području HNK stopa mortaliteta i morbiditeta kod KVB je preko 50% od svih uzročnika mortaliteta i morbiditeta</a:t>
            </a:r>
          </a:p>
          <a:p>
            <a:pPr algn="just">
              <a:buFont typeface="Arial" charset="0"/>
              <a:buChar char="•"/>
            </a:pPr>
            <a:endParaRPr lang="hr-BA" sz="2400" dirty="0"/>
          </a:p>
        </p:txBody>
      </p:sp>
    </p:spTree>
    <p:extLst>
      <p:ext uri="{BB962C8B-B14F-4D97-AF65-F5344CB8AC3E}">
        <p14:creationId xmlns:p14="http://schemas.microsoft.com/office/powerpoint/2010/main" val="210442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dirty="0" smtClean="0"/>
              <a:t>KVB u svijetu</a:t>
            </a:r>
            <a:endParaRPr lang="hr-B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800" dirty="0" smtClean="0"/>
              <a:t>Epidemija KVB u svijetu,</a:t>
            </a:r>
          </a:p>
          <a:p>
            <a:r>
              <a:rPr lang="hr-BA" sz="2800" dirty="0" smtClean="0"/>
              <a:t>WHO-KVB vodeći uzrok smrtnosti u svijetu,</a:t>
            </a:r>
          </a:p>
          <a:p>
            <a:r>
              <a:rPr lang="hr-BA" sz="2800" dirty="0" smtClean="0"/>
              <a:t>17,3 milijuna ljudi umire od ove bolesti,</a:t>
            </a:r>
          </a:p>
          <a:p>
            <a:r>
              <a:rPr lang="hr-BA" sz="2800" dirty="0" smtClean="0"/>
              <a:t>30% sveukupne smrtnosti,</a:t>
            </a:r>
          </a:p>
          <a:p>
            <a:r>
              <a:rPr lang="hr-BA" sz="2800" dirty="0" smtClean="0"/>
              <a:t>7,3 milijuna smrti od ishemijske bolesti srca,</a:t>
            </a:r>
          </a:p>
          <a:p>
            <a:r>
              <a:rPr lang="hr-BA" sz="2800" dirty="0" smtClean="0"/>
              <a:t>6,2 milijuna od cerebrovaskularnih bolesti,</a:t>
            </a:r>
          </a:p>
          <a:p>
            <a:r>
              <a:rPr lang="hr-BA" sz="2800" dirty="0" smtClean="0"/>
              <a:t>Više od 3 milijuna tih bolesti bilo je u dobi do 60 godina</a:t>
            </a:r>
            <a:endParaRPr lang="hr-BA" sz="2800" dirty="0"/>
          </a:p>
        </p:txBody>
      </p:sp>
    </p:spTree>
    <p:extLst>
      <p:ext uri="{BB962C8B-B14F-4D97-AF65-F5344CB8AC3E}">
        <p14:creationId xmlns:p14="http://schemas.microsoft.com/office/powerpoint/2010/main" val="199254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4824536"/>
          </a:xfrm>
        </p:spPr>
        <p:txBody>
          <a:bodyPr>
            <a:noAutofit/>
          </a:bodyPr>
          <a:lstStyle/>
          <a:p>
            <a:r>
              <a:rPr lang="hr-BA" sz="2800" dirty="0" smtClean="0"/>
              <a:t>Udio prijevremenih smrti od srčano žilnih bolesti varira od 4% u visoko razvijenim zemljama svijeta, do 42% u nisko razvijenim zemljama</a:t>
            </a:r>
            <a:r>
              <a:rPr lang="hr-BA" sz="2800" dirty="0"/>
              <a:t/>
            </a:r>
            <a:br>
              <a:rPr lang="hr-BA" sz="2800" dirty="0"/>
            </a:br>
            <a:r>
              <a:rPr lang="hr-BA" sz="2800" dirty="0" smtClean="0"/>
              <a:t>Na razini Evrope odgovorne su za 4,3 milijuna smrti godišnje, odnosno 48% svih smrti i to 54% smrti žena i 43% smrti muškaraca</a:t>
            </a:r>
            <a:endParaRPr lang="hr-BA" sz="2800" dirty="0"/>
          </a:p>
        </p:txBody>
      </p:sp>
      <p:pic>
        <p:nvPicPr>
          <p:cNvPr id="3" name="Picture 2" descr="Rezultat slika za pušenj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933" y="4581128"/>
            <a:ext cx="2880320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455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</TotalTime>
  <Words>1872</Words>
  <Application>Microsoft Office PowerPoint</Application>
  <PresentationFormat>On-screen Show (4:3)</PresentationFormat>
  <Paragraphs>909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Zavod za javno zdravstvo HNK/Ž Mostar</vt:lpstr>
      <vt:lpstr> OBOLJENJA MODERNOG DOBA</vt:lpstr>
      <vt:lpstr>KVB </vt:lpstr>
      <vt:lpstr>   </vt:lpstr>
      <vt:lpstr>ZAŠTO NASTAJU BOLESTI  SRCA I KRVNIH ŽILA</vt:lpstr>
      <vt:lpstr>Faktori na koje možemo utjecati</vt:lpstr>
      <vt:lpstr>Faktori rizka na koje ne možemo utjecati</vt:lpstr>
      <vt:lpstr>KVB u svijetu</vt:lpstr>
      <vt:lpstr>Udio prijevremenih smrti od srčano žilnih bolesti varira od 4% u visoko razvijenim zemljama svijeta, do 42% u nisko razvijenim zemljama Na razini Evrope odgovorne su za 4,3 milijuna smrti godišnje, odnosno 48% svih smrti i to 54% smrti žena i 43% smrti muškaraca</vt:lpstr>
      <vt:lpstr>Mortalitet 2015 g.</vt:lpstr>
      <vt:lpstr> Uzroci smrtnosti, indeks strukture i stopa specifičnog mortaliteta po grupama oboljenja stanovništva HNK/Ž  za period 2013-2015 g. </vt:lpstr>
      <vt:lpstr> Uzroci smrtnosti indeks strukture i stopa specifičnog mortaliteta po spolu (žene) HNK/Ž-e za period od 2013-2015g </vt:lpstr>
      <vt:lpstr>Uzroci smrtnosti stanovništva na području HNK/Ž-e  po spolu (muškarci)</vt:lpstr>
      <vt:lpstr>Uzroci smrtnosti za dobnu skupinu 15 – 64 godine</vt:lpstr>
      <vt:lpstr> Uzroci smrtnosti za dobnu skupinu 65 i više godina</vt:lpstr>
      <vt:lpstr>Maligna oboljenja</vt:lpstr>
      <vt:lpstr>Učestalost karcinoma u svijetu</vt:lpstr>
      <vt:lpstr>Maligne bolesti na području HNK/Ž</vt:lpstr>
      <vt:lpstr>Procenat oboljelih od pet vodećih malignoma  u 2015 godini</vt:lpstr>
      <vt:lpstr>Procentualna zastupljenost oboljelih od maligne neoplazme po spolu na području HNK/Ž-e u toku 2015 godine </vt:lpstr>
      <vt:lpstr>Broj oboljelih i umrlih od maligne neoplazme po spolu na području HNK/Ž-e u toku 2015 godine </vt:lpstr>
      <vt:lpstr> Pet vodećih lokalizacija malignoma kod muškarca i žena u 2015 god.</vt:lpstr>
      <vt:lpstr>Broj oboljelih od pet vodećih malignoma kod žena po općinama HNK/Ž-e za 2015 godinu </vt:lpstr>
      <vt:lpstr>Broj oboljelih od pet vodećih malignoma kod muškarca po općinama HNK/Ž za 2015.godinu    </vt:lpstr>
      <vt:lpstr>Broj muškaraca umrlih od pet vodećih malignoma na području HNK/Ž</vt:lpstr>
      <vt:lpstr>Broj žena umrlih od pet vodećih malignoma na području HNK/Ž</vt:lpstr>
      <vt:lpstr>Zaključak</vt:lpstr>
      <vt:lpstr>Broj stanovnika po općinama na području HNK/Ž</vt:lpstr>
      <vt:lpstr>Da li postajemo zemlja staraca???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higijenski02</dc:creator>
  <cp:lastModifiedBy>higijenski02</cp:lastModifiedBy>
  <cp:revision>64</cp:revision>
  <dcterms:created xsi:type="dcterms:W3CDTF">2016-12-13T09:54:11Z</dcterms:created>
  <dcterms:modified xsi:type="dcterms:W3CDTF">2016-12-16T07:47:24Z</dcterms:modified>
</cp:coreProperties>
</file>