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59" r:id="rId6"/>
    <p:sldId id="266" r:id="rId7"/>
    <p:sldId id="260" r:id="rId8"/>
    <p:sldId id="261" r:id="rId9"/>
    <p:sldId id="262" r:id="rId10"/>
    <p:sldId id="263" r:id="rId11"/>
    <p:sldId id="267" r:id="rId12"/>
    <p:sldId id="264" r:id="rId13"/>
    <p:sldId id="265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5E"/>
    <a:srgbClr val="010C5F"/>
    <a:srgbClr val="05155B"/>
    <a:srgbClr val="0C2454"/>
    <a:srgbClr val="15045C"/>
    <a:srgbClr val="16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945F3-D2C6-4DBC-B92F-3FDB539D0457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E20FF-232D-4E3F-B8BD-A36FEB41E610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237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E20FF-232D-4E3F-B8BD-A36FEB41E610}" type="slidenum">
              <a:rPr lang="bs-Latn-BA" smtClean="0"/>
              <a:pPr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4569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E20FF-232D-4E3F-B8BD-A36FEB41E610}" type="slidenum">
              <a:rPr lang="bs-Latn-BA" smtClean="0"/>
              <a:pPr/>
              <a:t>12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4854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5870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5061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66636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3385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7798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8205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6871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9577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5527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287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6330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2291-BC89-4F18-AC1E-8397DA92D092}" type="datetimeFigureOut">
              <a:rPr lang="bs-Latn-BA" smtClean="0"/>
              <a:pPr/>
              <a:t>15.12.2016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24BE5-1FC7-4BE0-B4DB-98043A79944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8198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02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4279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chemeClr val="bg1"/>
                </a:solidFill>
              </a:rPr>
              <a:t>Uloga znanosti i znanstveno-istraživačkih projekata u poboljšanju kvalitete zdravstvenog sustava </a:t>
            </a:r>
            <a:endParaRPr lang="bs-Latn-BA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6364" y="4895125"/>
            <a:ext cx="9144000" cy="1655762"/>
          </a:xfrm>
        </p:spPr>
        <p:txBody>
          <a:bodyPr/>
          <a:lstStyle/>
          <a:p>
            <a:r>
              <a:rPr lang="bs-Latn-BA" dirty="0" smtClean="0">
                <a:solidFill>
                  <a:schemeClr val="bg1"/>
                </a:solidFill>
              </a:rPr>
              <a:t>Doc. dr. sc. Ivan Ćavar, dr. med.</a:t>
            </a:r>
          </a:p>
          <a:p>
            <a:r>
              <a:rPr lang="bs-Latn-BA" dirty="0" smtClean="0">
                <a:solidFill>
                  <a:schemeClr val="bg1"/>
                </a:solidFill>
              </a:rPr>
              <a:t>Mostar, 2016.</a:t>
            </a:r>
            <a:endParaRPr lang="bs-Latn-BA" dirty="0">
              <a:solidFill>
                <a:schemeClr val="bg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5875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364" y="0"/>
            <a:ext cx="1439862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1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prstClr val="white"/>
                </a:solidFill>
                <a:latin typeface="Calibri"/>
              </a:rPr>
              <a:t>Federalno ministarstvo zdravstva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25625"/>
            <a:ext cx="11010900" cy="435133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</a:rPr>
              <a:t>Projekti jačanja zdravstvenog sektora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endParaRPr lang="hr-HR" sz="32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</a:rPr>
              <a:t>Suradnja s međunarodnom asocijacijom za razvoj (IDA)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endParaRPr lang="hr-HR" sz="32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</a:rPr>
              <a:t>Restrukturiranje i jačanje primarne zdravstvene zaštite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9949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26" y="218476"/>
            <a:ext cx="10515600" cy="1325563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Projekti Europske unije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826" y="1673524"/>
            <a:ext cx="11335110" cy="479761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>
                <a:solidFill>
                  <a:srgbClr val="FFFF00"/>
                </a:solidFill>
              </a:rPr>
              <a:t>1.</a:t>
            </a:r>
            <a:r>
              <a:rPr lang="hr-HR" dirty="0" smtClean="0">
                <a:solidFill>
                  <a:schemeClr val="bg1"/>
                </a:solidFill>
              </a:rPr>
              <a:t> </a:t>
            </a:r>
            <a:r>
              <a:rPr lang="hr-HR" dirty="0" smtClean="0">
                <a:solidFill>
                  <a:srgbClr val="FFFF00"/>
                </a:solidFill>
              </a:rPr>
              <a:t>Horizont 2020 </a:t>
            </a:r>
            <a:r>
              <a:rPr lang="hr-HR" dirty="0" smtClean="0">
                <a:solidFill>
                  <a:schemeClr val="bg1"/>
                </a:solidFill>
              </a:rPr>
              <a:t>– program EU za inovacije i istraživanje (cca 80 milijardi E)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Izvrsna znanost (cca 24 milijarde Eu)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Društveni izazovi (cca 30 milijarde Eu)</a:t>
            </a:r>
          </a:p>
          <a:p>
            <a:pPr>
              <a:buNone/>
            </a:pPr>
            <a:r>
              <a:rPr lang="hr-HR" dirty="0" smtClean="0">
                <a:solidFill>
                  <a:srgbClr val="FFFF00"/>
                </a:solidFill>
              </a:rPr>
              <a:t>2.</a:t>
            </a:r>
            <a:r>
              <a:rPr lang="hr-HR" dirty="0" smtClean="0">
                <a:solidFill>
                  <a:schemeClr val="bg1"/>
                </a:solidFill>
              </a:rPr>
              <a:t> </a:t>
            </a:r>
            <a:r>
              <a:rPr lang="hr-HR" dirty="0" smtClean="0">
                <a:solidFill>
                  <a:srgbClr val="FFFF00"/>
                </a:solidFill>
              </a:rPr>
              <a:t>Programi za međunarodnu suradnju u oblasti visokog obrazovanja: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Erasmus Mundus – suradnja institucija i mobilnost znanstvenog osoblja/studenata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Tempus – modernizacija i suradnja u oblasti visokog obrazovanja</a:t>
            </a:r>
          </a:p>
          <a:p>
            <a:pPr>
              <a:buNone/>
            </a:pPr>
            <a:r>
              <a:rPr lang="hr-HR" dirty="0" smtClean="0">
                <a:solidFill>
                  <a:srgbClr val="FFFF00"/>
                </a:solidFill>
              </a:rPr>
              <a:t>3.</a:t>
            </a:r>
            <a:r>
              <a:rPr lang="hr-HR" dirty="0" smtClean="0">
                <a:solidFill>
                  <a:schemeClr val="bg1"/>
                </a:solidFill>
              </a:rPr>
              <a:t> </a:t>
            </a:r>
            <a:r>
              <a:rPr lang="hr-HR" dirty="0" smtClean="0">
                <a:solidFill>
                  <a:srgbClr val="FFFF00"/>
                </a:solidFill>
              </a:rPr>
              <a:t>COST inicijativa</a:t>
            </a:r>
            <a:r>
              <a:rPr lang="hr-HR" dirty="0" smtClean="0">
                <a:solidFill>
                  <a:schemeClr val="bg1"/>
                </a:solidFill>
              </a:rPr>
              <a:t> - </a:t>
            </a:r>
            <a:r>
              <a:rPr lang="bs-Latn-BA" dirty="0" smtClean="0">
                <a:solidFill>
                  <a:schemeClr val="bg1"/>
                </a:solidFill>
              </a:rPr>
              <a:t>međuvladin okvir za europsku suradnju u oblasti znanstvenih i tehnoloških istraživanja</a:t>
            </a:r>
          </a:p>
          <a:p>
            <a:pPr>
              <a:buNone/>
            </a:pPr>
            <a:r>
              <a:rPr lang="bs-Latn-BA" dirty="0" smtClean="0">
                <a:solidFill>
                  <a:srgbClr val="FFFF00"/>
                </a:solidFill>
              </a:rPr>
              <a:t>4.</a:t>
            </a:r>
            <a:r>
              <a:rPr lang="bs-Latn-BA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Cochrane’s Database of Systematic </a:t>
            </a:r>
            <a:r>
              <a:rPr lang="en-US" dirty="0" smtClean="0">
                <a:solidFill>
                  <a:srgbClr val="FFFF00"/>
                </a:solidFill>
              </a:rPr>
              <a:t>Reviews</a:t>
            </a:r>
            <a:r>
              <a:rPr lang="bs-Latn-BA" dirty="0" smtClean="0">
                <a:solidFill>
                  <a:schemeClr val="bg1"/>
                </a:solidFill>
              </a:rPr>
              <a:t> – međunarodni zlatni standard za brzo dostupnu i visoko-pouzdanu medicinsku informaciju</a:t>
            </a:r>
            <a:endParaRPr lang="hr-HR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373"/>
            <a:ext cx="10515600" cy="1325563"/>
          </a:xfrm>
        </p:spPr>
        <p:txBody>
          <a:bodyPr/>
          <a:lstStyle/>
          <a:p>
            <a:pPr algn="ctr"/>
            <a:r>
              <a:rPr lang="bs-Latn-BA" dirty="0" smtClean="0">
                <a:solidFill>
                  <a:schemeClr val="bg1"/>
                </a:solidFill>
              </a:rPr>
              <a:t>Primjeri dobre prakse ulaganja u znanost</a:t>
            </a:r>
            <a:endParaRPr lang="bs-Latn-B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2" y="1825625"/>
            <a:ext cx="11002108" cy="4351338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          Slovenija: 2.21% BDP</a:t>
            </a:r>
          </a:p>
          <a:p>
            <a:pPr marL="0" indent="0">
              <a:buNone/>
            </a:pPr>
            <a:r>
              <a:rPr lang="bs-Latn-BA" dirty="0" smtClean="0">
                <a:solidFill>
                  <a:schemeClr val="bg1"/>
                </a:solidFill>
              </a:rPr>
              <a:t>          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          Češka: 1.95% BDP</a:t>
            </a:r>
          </a:p>
          <a:p>
            <a:pPr marL="0" indent="0">
              <a:buNone/>
            </a:pPr>
            <a:r>
              <a:rPr lang="bs-Latn-BA" dirty="0" smtClean="0">
                <a:solidFill>
                  <a:schemeClr val="bg1"/>
                </a:solidFill>
              </a:rPr>
              <a:t>          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          Austrija: 3.00% BDP</a:t>
            </a:r>
          </a:p>
          <a:p>
            <a:pPr marL="0" indent="0">
              <a:buNone/>
            </a:pPr>
            <a:r>
              <a:rPr lang="bs-Latn-BA" dirty="0" smtClean="0">
                <a:solidFill>
                  <a:schemeClr val="bg1"/>
                </a:solidFill>
              </a:rPr>
              <a:t>        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          Izrael: 3.03%</a:t>
            </a:r>
          </a:p>
          <a:p>
            <a:pPr marL="0" indent="0">
              <a:buNone/>
            </a:pPr>
            <a:r>
              <a:rPr lang="bs-Latn-BA" dirty="0" smtClean="0">
                <a:solidFill>
                  <a:schemeClr val="bg1"/>
                </a:solidFill>
              </a:rPr>
              <a:t>       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          Finska: 3.17% BDP</a:t>
            </a:r>
          </a:p>
          <a:p>
            <a:endParaRPr lang="bs-Latn-BA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171" y="4641149"/>
            <a:ext cx="656980" cy="3623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814" y="1895963"/>
            <a:ext cx="656980" cy="3284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814" y="3753064"/>
            <a:ext cx="656980" cy="3476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2814" y="2859239"/>
            <a:ext cx="656980" cy="3533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385" y="5629280"/>
            <a:ext cx="656980" cy="35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74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>
                <a:solidFill>
                  <a:schemeClr val="bg1"/>
                </a:solidFill>
              </a:rPr>
              <a:t>Kako poboljšati zdravstveni sustav ulaganjem u znanost?</a:t>
            </a:r>
            <a:endParaRPr lang="bs-Latn-B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54" y="1825625"/>
            <a:ext cx="10958146" cy="435133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Napraviti jasan 10-godišnji plan/strategiju povećanog izdvajanja sredstava za znanost s ciljem dostizanja od 2% BDP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Kreiranje fondova za podršku znanstveno-istraživačkom radu, specifičan osvrt na biomedicinska istraživanja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Utemeljenje, jačanje i obnova istraživačko-razvojnih centara i instituta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Reforma obrazovnog sustava i zakona o znanstveno-istraživačkoj djelatnosti u skladu sa zemljama EU</a:t>
            </a: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Animiranje zdravstvenih ustanova/medicinskih fakulteta za apliciranje na europske projekte (Horizont 2020)</a:t>
            </a:r>
          </a:p>
        </p:txBody>
      </p:sp>
    </p:spTree>
    <p:extLst>
      <p:ext uri="{BB962C8B-B14F-4D97-AF65-F5344CB8AC3E}">
        <p14:creationId xmlns:p14="http://schemas.microsoft.com/office/powerpoint/2010/main" val="3313550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057" y="285996"/>
            <a:ext cx="11140297" cy="1325563"/>
          </a:xfrm>
        </p:spPr>
        <p:txBody>
          <a:bodyPr/>
          <a:lstStyle/>
          <a:p>
            <a:pPr algn="ctr"/>
            <a:r>
              <a:rPr lang="bs-Latn-BA" dirty="0" smtClean="0">
                <a:solidFill>
                  <a:schemeClr val="bg1"/>
                </a:solidFill>
              </a:rPr>
              <a:t>Financijsko stanje u zdravstvenom sustavu u FBiH</a:t>
            </a:r>
            <a:endParaRPr lang="bs-Latn-B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825625"/>
            <a:ext cx="11021291" cy="4351338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BDP na razini FBiH: </a:t>
            </a:r>
            <a:r>
              <a:rPr lang="pl-PL" dirty="0" smtClean="0">
                <a:solidFill>
                  <a:schemeClr val="bg1"/>
                </a:solidFill>
              </a:rPr>
              <a:t>16.554.140.000 KM ili 5.775 KM po stanovniku</a:t>
            </a:r>
          </a:p>
          <a:p>
            <a:pPr marL="0" indent="0">
              <a:buClr>
                <a:srgbClr val="FF0000"/>
              </a:buClr>
              <a:buNone/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Financiranje istraživačko-razvojnih aktivnosti u FBiH je vrlo nisko: iznosi skromnih </a:t>
            </a:r>
            <a:r>
              <a:rPr lang="bs-Latn-BA" dirty="0" smtClean="0">
                <a:solidFill>
                  <a:srgbClr val="FFFF00"/>
                </a:solidFill>
              </a:rPr>
              <a:t>0.07% BDP</a:t>
            </a:r>
          </a:p>
          <a:p>
            <a:pPr marL="0" indent="0">
              <a:buClr>
                <a:srgbClr val="FF0000"/>
              </a:buClr>
              <a:buNone/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>
                <a:solidFill>
                  <a:schemeClr val="bg1"/>
                </a:solidFill>
              </a:rPr>
              <a:t>Izdvajanje za biomedicinska istraživanja</a:t>
            </a:r>
            <a:r>
              <a:rPr lang="bs-Latn-BA" dirty="0" smtClean="0">
                <a:solidFill>
                  <a:schemeClr val="bg1"/>
                </a:solidFill>
              </a:rPr>
              <a:t>: </a:t>
            </a:r>
            <a:r>
              <a:rPr lang="bs-Latn-BA" dirty="0" smtClean="0">
                <a:solidFill>
                  <a:srgbClr val="FFFF00"/>
                </a:solidFill>
              </a:rPr>
              <a:t>0.015 % BDP?</a:t>
            </a:r>
          </a:p>
          <a:p>
            <a:pPr>
              <a:buClr>
                <a:srgbClr val="FF0000"/>
              </a:buClr>
            </a:pPr>
            <a:endParaRPr lang="bs-Latn-BA" dirty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Izdvajanja za znanost (% BDP) u razvijenim europskim zemaljama: Švedska i Finska 3.17%, Danska 3.08%, Izrael 3.03%, Austrija 2.99%, Njemačka 2.84%</a:t>
            </a:r>
            <a:endParaRPr lang="bs-Latn-BA" dirty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endParaRPr lang="bs-Latn-B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942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701749" y="1799248"/>
            <a:ext cx="8788501" cy="43513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8" name="Straight Connector 7"/>
          <p:cNvCxnSpPr/>
          <p:nvPr/>
        </p:nvCxnSpPr>
        <p:spPr>
          <a:xfrm flipV="1">
            <a:off x="2479431" y="5178669"/>
            <a:ext cx="905607" cy="2637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385038" y="5169877"/>
            <a:ext cx="984739" cy="879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69777" y="5169877"/>
            <a:ext cx="465992" cy="879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835769" y="5152292"/>
            <a:ext cx="1397977" cy="2637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229606" y="51698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33746" y="5143501"/>
            <a:ext cx="1433147" cy="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31723" y="5143501"/>
            <a:ext cx="782515" cy="1978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414238" y="5156689"/>
            <a:ext cx="1394608" cy="659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60326" y="5802925"/>
            <a:ext cx="48357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317527" y="5688625"/>
            <a:ext cx="589082" cy="254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>
                <a:solidFill>
                  <a:schemeClr val="tx1"/>
                </a:solidFill>
              </a:rPr>
              <a:t>FBiH</a:t>
            </a:r>
            <a:endParaRPr lang="bs-Latn-BA" sz="1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76555" y="4967653"/>
            <a:ext cx="545123" cy="272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b="1" dirty="0" smtClean="0">
                <a:solidFill>
                  <a:schemeClr val="tx1"/>
                </a:solidFill>
              </a:rPr>
              <a:t>0,07</a:t>
            </a:r>
            <a:endParaRPr lang="bs-Latn-B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78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47446" y="140678"/>
            <a:ext cx="8449408" cy="66232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199076" y="2083777"/>
            <a:ext cx="1834662" cy="29190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s-Latn-BA" b="1" dirty="0" smtClean="0"/>
              <a:t>Realni</a:t>
            </a:r>
            <a:r>
              <a:rPr lang="en-US" b="1" dirty="0" smtClean="0"/>
              <a:t> </a:t>
            </a:r>
            <a:r>
              <a:rPr lang="bs-Latn-BA" b="1" dirty="0" smtClean="0"/>
              <a:t>porast </a:t>
            </a:r>
            <a:r>
              <a:rPr lang="bs-Latn-BA" b="1" dirty="0"/>
              <a:t>B</a:t>
            </a:r>
            <a:r>
              <a:rPr lang="en-US" b="1" dirty="0" smtClean="0"/>
              <a:t>DP, 2005–2015</a:t>
            </a:r>
            <a:r>
              <a:rPr lang="bs-Latn-BA" b="1" dirty="0" smtClean="0"/>
              <a:t> </a:t>
            </a:r>
            <a:r>
              <a:rPr lang="en-US" b="1" dirty="0" smtClean="0"/>
              <a:t>(% </a:t>
            </a:r>
            <a:r>
              <a:rPr lang="bs-Latn-BA" b="1" dirty="0" smtClean="0"/>
              <a:t>promjene</a:t>
            </a:r>
            <a:r>
              <a:rPr lang="en-US" b="1" dirty="0" smtClean="0"/>
              <a:t> </a:t>
            </a:r>
            <a:r>
              <a:rPr lang="bs-Latn-BA" b="1" dirty="0" smtClean="0"/>
              <a:t>u usporedbi s prethodnom godinom</a:t>
            </a:r>
            <a:r>
              <a:rPr lang="en-US" b="1" dirty="0" smtClean="0"/>
              <a:t>; </a:t>
            </a:r>
            <a:r>
              <a:rPr lang="en-US" b="1" dirty="0"/>
              <a:t>% </a:t>
            </a:r>
            <a:r>
              <a:rPr lang="bs-Latn-BA" b="1" dirty="0" smtClean="0"/>
              <a:t>godišnje</a:t>
            </a:r>
            <a:r>
              <a:rPr lang="en-US" b="1" dirty="0" smtClean="0"/>
              <a:t>) </a:t>
            </a:r>
            <a:endParaRPr lang="bs-Latn-BA" dirty="0"/>
          </a:p>
        </p:txBody>
      </p:sp>
      <p:sp>
        <p:nvSpPr>
          <p:cNvPr id="6" name="Rectangle 5"/>
          <p:cNvSpPr/>
          <p:nvPr/>
        </p:nvSpPr>
        <p:spPr>
          <a:xfrm>
            <a:off x="1617786" y="3499338"/>
            <a:ext cx="465992" cy="1230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7" name="Rectangle 6"/>
          <p:cNvSpPr/>
          <p:nvPr/>
        </p:nvSpPr>
        <p:spPr>
          <a:xfrm>
            <a:off x="6268915" y="3499338"/>
            <a:ext cx="826477" cy="1230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8" name="Rectangle 7"/>
          <p:cNvSpPr/>
          <p:nvPr/>
        </p:nvSpPr>
        <p:spPr>
          <a:xfrm>
            <a:off x="9451731" y="3499338"/>
            <a:ext cx="430823" cy="1230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9" name="Rectangle 8"/>
          <p:cNvSpPr/>
          <p:nvPr/>
        </p:nvSpPr>
        <p:spPr>
          <a:xfrm>
            <a:off x="1617786" y="4308231"/>
            <a:ext cx="465992" cy="13188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0" name="Rectangle 9"/>
          <p:cNvSpPr/>
          <p:nvPr/>
        </p:nvSpPr>
        <p:spPr>
          <a:xfrm>
            <a:off x="6268915" y="4308231"/>
            <a:ext cx="404447" cy="13188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68915" y="4044462"/>
            <a:ext cx="0" cy="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268915" y="4044462"/>
            <a:ext cx="826477" cy="1362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3" name="Rectangle 12"/>
          <p:cNvSpPr/>
          <p:nvPr/>
        </p:nvSpPr>
        <p:spPr>
          <a:xfrm>
            <a:off x="9451731" y="4053254"/>
            <a:ext cx="430823" cy="12309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4" name="Rectangle 13"/>
          <p:cNvSpPr/>
          <p:nvPr/>
        </p:nvSpPr>
        <p:spPr>
          <a:xfrm>
            <a:off x="1617786" y="4044462"/>
            <a:ext cx="465992" cy="13188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50640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373"/>
            <a:ext cx="10515600" cy="1325563"/>
          </a:xfrm>
        </p:spPr>
        <p:txBody>
          <a:bodyPr/>
          <a:lstStyle/>
          <a:p>
            <a:pPr algn="ctr"/>
            <a:r>
              <a:rPr lang="bs-Latn-BA" dirty="0" smtClean="0">
                <a:solidFill>
                  <a:schemeClr val="bg1"/>
                </a:solidFill>
              </a:rPr>
              <a:t>Poteškoće u znanstvenom sektoru</a:t>
            </a:r>
            <a:endParaRPr lang="bs-Latn-B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7" y="1825625"/>
            <a:ext cx="11412416" cy="4610344"/>
          </a:xfrm>
        </p:spPr>
        <p:txBody>
          <a:bodyPr>
            <a:normAutofit fontScale="92500"/>
          </a:bodyPr>
          <a:lstStyle/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Nizak postotak izdvajanja za znanost (30x manje od prosjeka EU)</a:t>
            </a:r>
          </a:p>
          <a:p>
            <a:pPr marL="0" indent="0">
              <a:buNone/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Mala mogućnost/informiranost apliciranja za znanstveno-istraživačke projekte</a:t>
            </a:r>
          </a:p>
          <a:p>
            <a:pPr marL="0" indent="0">
              <a:buNone/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Nedovoljno izgrađena infrastruktura</a:t>
            </a:r>
          </a:p>
          <a:p>
            <a:pPr marL="0" indent="0">
              <a:buNone/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Trend odlaska visoko educiranih kadrova u inozemstvo</a:t>
            </a:r>
          </a:p>
          <a:p>
            <a:pPr marL="0" indent="0">
              <a:buNone/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Slabo korištenje mogućnosti programa EU namijenjenih istraživanju </a:t>
            </a:r>
            <a:r>
              <a:rPr lang="bs-Latn-BA" dirty="0">
                <a:solidFill>
                  <a:schemeClr val="bg1"/>
                </a:solidFill>
              </a:rPr>
              <a:t>u</a:t>
            </a:r>
            <a:r>
              <a:rPr lang="bs-Latn-BA" dirty="0" smtClean="0">
                <a:solidFill>
                  <a:schemeClr val="bg1"/>
                </a:solidFill>
              </a:rPr>
              <a:t> inovacijama</a:t>
            </a:r>
            <a:endParaRPr lang="bs-Latn-B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012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245"/>
            <a:ext cx="10515600" cy="1325563"/>
          </a:xfrm>
        </p:spPr>
        <p:txBody>
          <a:bodyPr/>
          <a:lstStyle/>
          <a:p>
            <a:pPr algn="ctr"/>
            <a:r>
              <a:rPr lang="bs-Latn-BA" dirty="0">
                <a:solidFill>
                  <a:prstClr val="white"/>
                </a:solidFill>
              </a:rPr>
              <a:t>Poteškoće u znanstvenom sektoru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90688"/>
            <a:ext cx="11010900" cy="485078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Gašenje i neobnavljanje istraživačko-razvojnih instituta i centara</a:t>
            </a:r>
          </a:p>
          <a:p>
            <a:pPr>
              <a:buClr>
                <a:srgbClr val="FF0000"/>
              </a:buClr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Nedovoljan broj znanstveno-nastavnog kadra sposobnog za samostalno apliciranje na projekte</a:t>
            </a:r>
          </a:p>
          <a:p>
            <a:pPr>
              <a:buClr>
                <a:srgbClr val="FF0000"/>
              </a:buClr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Prihod sveučilišta/univerziteta po studentu u BiH 500-1000 Eura godišnje (u zemljama EU 8000 Eura godišnje)</a:t>
            </a:r>
          </a:p>
          <a:p>
            <a:pPr>
              <a:buClr>
                <a:srgbClr val="FF0000"/>
              </a:buClr>
            </a:pPr>
            <a:endParaRPr lang="bs-Latn-BA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bs-Latn-BA" dirty="0" smtClean="0">
                <a:solidFill>
                  <a:schemeClr val="bg1"/>
                </a:solidFill>
              </a:rPr>
              <a:t>Istraživačka produkcija (br. </a:t>
            </a:r>
            <a:r>
              <a:rPr lang="bs-Latn-BA" dirty="0">
                <a:solidFill>
                  <a:schemeClr val="bg1"/>
                </a:solidFill>
              </a:rPr>
              <a:t>o</a:t>
            </a:r>
            <a:r>
              <a:rPr lang="bs-Latn-BA" dirty="0" smtClean="0">
                <a:solidFill>
                  <a:schemeClr val="bg1"/>
                </a:solidFill>
              </a:rPr>
              <a:t>bjavljenih radova/10</a:t>
            </a:r>
            <a:r>
              <a:rPr lang="bs-Latn-BA" baseline="30000" dirty="0" smtClean="0">
                <a:solidFill>
                  <a:schemeClr val="bg1"/>
                </a:solidFill>
              </a:rPr>
              <a:t>5</a:t>
            </a:r>
            <a:r>
              <a:rPr lang="bs-Latn-BA" dirty="0" smtClean="0">
                <a:solidFill>
                  <a:schemeClr val="bg1"/>
                </a:solidFill>
              </a:rPr>
              <a:t> stanovnika): 40 puta slabija od Hrvatske, 120 puta slabija od Slovenije</a:t>
            </a:r>
            <a:endParaRPr lang="bs-Latn-B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007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1325563"/>
          </a:xfrm>
        </p:spPr>
        <p:txBody>
          <a:bodyPr/>
          <a:lstStyle/>
          <a:p>
            <a:pPr algn="ctr"/>
            <a:r>
              <a:rPr lang="bs-Latn-BA" dirty="0">
                <a:solidFill>
                  <a:schemeClr val="bg1"/>
                </a:solidFill>
              </a:rPr>
              <a:t>Projekti iz oblasti </a:t>
            </a:r>
            <a:r>
              <a:rPr lang="bs-Latn-BA" dirty="0" smtClean="0">
                <a:solidFill>
                  <a:schemeClr val="bg1"/>
                </a:solidFill>
              </a:rPr>
              <a:t>zdravstva u FBiH</a:t>
            </a:r>
            <a:endParaRPr lang="bs-Latn-B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" y="1825625"/>
            <a:ext cx="11037277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bs-Latn-BA" dirty="0" smtClean="0">
                <a:solidFill>
                  <a:schemeClr val="bg1"/>
                </a:solidFill>
              </a:rPr>
              <a:t>1. Federalno </a:t>
            </a:r>
            <a:r>
              <a:rPr lang="bs-Latn-BA" dirty="0">
                <a:solidFill>
                  <a:schemeClr val="bg1"/>
                </a:solidFill>
              </a:rPr>
              <a:t>ministarstvo </a:t>
            </a:r>
            <a:r>
              <a:rPr lang="bs-Latn-BA" dirty="0" smtClean="0">
                <a:solidFill>
                  <a:schemeClr val="bg1"/>
                </a:solidFill>
              </a:rPr>
              <a:t>obrazovanja </a:t>
            </a:r>
            <a:r>
              <a:rPr lang="bs-Latn-BA" dirty="0">
                <a:solidFill>
                  <a:schemeClr val="bg1"/>
                </a:solidFill>
              </a:rPr>
              <a:t>i znanosti (FMOZ)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bs-Latn-BA" dirty="0" smtClean="0">
                <a:solidFill>
                  <a:schemeClr val="bg1"/>
                </a:solidFill>
              </a:rPr>
              <a:t>-Znanstveno-istraživački </a:t>
            </a:r>
            <a:r>
              <a:rPr lang="bs-Latn-BA" dirty="0">
                <a:solidFill>
                  <a:schemeClr val="bg1"/>
                </a:solidFill>
              </a:rPr>
              <a:t>projekti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bs-Latn-BA" dirty="0" smtClean="0">
                <a:solidFill>
                  <a:schemeClr val="bg1"/>
                </a:solidFill>
              </a:rPr>
              <a:t>-Podrška </a:t>
            </a:r>
            <a:r>
              <a:rPr lang="bs-Latn-BA" dirty="0">
                <a:solidFill>
                  <a:schemeClr val="bg1"/>
                </a:solidFill>
              </a:rPr>
              <a:t>istraživanju od značaja za BiH</a:t>
            </a:r>
          </a:p>
          <a:p>
            <a:pPr>
              <a:buClr>
                <a:srgbClr val="FF0000"/>
              </a:buClr>
            </a:pPr>
            <a:endParaRPr lang="bs-Latn-BA" dirty="0">
              <a:solidFill>
                <a:schemeClr val="bg1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bs-Latn-BA" dirty="0">
                <a:solidFill>
                  <a:schemeClr val="bg1"/>
                </a:solidFill>
              </a:rPr>
              <a:t>2. Federalno ministarstvo civilnih poslova (FMCP)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bs-Latn-BA" dirty="0" smtClean="0">
                <a:solidFill>
                  <a:schemeClr val="bg1"/>
                </a:solidFill>
              </a:rPr>
              <a:t> - </a:t>
            </a:r>
            <a:r>
              <a:rPr lang="bs-Latn-BA" dirty="0">
                <a:solidFill>
                  <a:schemeClr val="bg1"/>
                </a:solidFill>
              </a:rPr>
              <a:t>Znanstvena i tehnološka suradnja sa </a:t>
            </a:r>
            <a:r>
              <a:rPr lang="bs-Latn-BA" dirty="0" smtClean="0">
                <a:solidFill>
                  <a:schemeClr val="bg1"/>
                </a:solidFill>
              </a:rPr>
              <a:t>Slovenijom i Crnom Gorom</a:t>
            </a:r>
            <a:endParaRPr lang="bs-Latn-BA" dirty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endParaRPr lang="bs-Latn-BA" dirty="0">
              <a:solidFill>
                <a:schemeClr val="bg1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bs-Latn-BA" dirty="0">
                <a:solidFill>
                  <a:schemeClr val="bg1"/>
                </a:solidFill>
              </a:rPr>
              <a:t>3. Federalno ministarstvo zdravstva (FMZ)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bs-Latn-BA" dirty="0">
                <a:solidFill>
                  <a:schemeClr val="bg1"/>
                </a:solidFill>
              </a:rPr>
              <a:t>- Projekti jačanja zdravstvenog sektora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255870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35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dirty="0">
                <a:solidFill>
                  <a:prstClr val="white"/>
                </a:solidFill>
                <a:latin typeface="Calibri"/>
              </a:rPr>
              <a:t>Znanstveno-istraživački projekti: FMOZ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769" y="1825625"/>
            <a:ext cx="11090031" cy="447846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</a:rPr>
              <a:t>Natječaj se raspisuje svake godine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 smtClean="0">
                <a:solidFill>
                  <a:prstClr val="white"/>
                </a:solidFill>
              </a:rPr>
              <a:t>Mogući aplikanti</a:t>
            </a:r>
            <a:r>
              <a:rPr lang="hr-HR" sz="3200" dirty="0">
                <a:solidFill>
                  <a:prstClr val="white"/>
                </a:solidFill>
              </a:rPr>
              <a:t>: </a:t>
            </a:r>
          </a:p>
          <a:p>
            <a:pPr marL="457200" lvl="1" indent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  <a:buNone/>
            </a:pPr>
            <a:r>
              <a:rPr lang="hr-HR" sz="2800" dirty="0" smtClean="0">
                <a:solidFill>
                  <a:schemeClr val="bg1"/>
                </a:solidFill>
              </a:rPr>
              <a:t>-Javne </a:t>
            </a:r>
            <a:r>
              <a:rPr lang="hr-HR" sz="2800" dirty="0">
                <a:solidFill>
                  <a:schemeClr val="bg1"/>
                </a:solidFill>
              </a:rPr>
              <a:t>visokoškolske ustanove (sveučilišta/univerziteti)</a:t>
            </a:r>
          </a:p>
          <a:p>
            <a:pPr marL="457200" lvl="1" indent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  <a:buNone/>
            </a:pPr>
            <a:r>
              <a:rPr lang="hr-HR" sz="2800" dirty="0" smtClean="0">
                <a:solidFill>
                  <a:prstClr val="white"/>
                </a:solidFill>
              </a:rPr>
              <a:t>-Javne </a:t>
            </a:r>
            <a:r>
              <a:rPr lang="hr-HR" sz="2800" dirty="0">
                <a:solidFill>
                  <a:prstClr val="white"/>
                </a:solidFill>
              </a:rPr>
              <a:t>znanstvene ustanove (ANU BiH, instituti</a:t>
            </a:r>
            <a:r>
              <a:rPr lang="hr-HR" sz="2800" dirty="0" smtClean="0">
                <a:solidFill>
                  <a:prstClr val="white"/>
                </a:solidFill>
              </a:rPr>
              <a:t>)</a:t>
            </a:r>
            <a:endParaRPr lang="hr-HR" sz="2800" dirty="0">
              <a:solidFill>
                <a:prstClr val="white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</a:rPr>
              <a:t>Vrijeme trajanja projekta: </a:t>
            </a:r>
            <a:r>
              <a:rPr lang="hr-HR" sz="3200" dirty="0">
                <a:solidFill>
                  <a:schemeClr val="bg1"/>
                </a:solidFill>
              </a:rPr>
              <a:t>12 mj.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</a:rPr>
              <a:t>Maksimalan iznos po projektu: </a:t>
            </a:r>
            <a:r>
              <a:rPr lang="hr-HR" sz="3200" dirty="0" smtClean="0">
                <a:solidFill>
                  <a:schemeClr val="bg1"/>
                </a:solidFill>
              </a:rPr>
              <a:t>20 </a:t>
            </a:r>
            <a:r>
              <a:rPr lang="hr-HR" sz="3200" dirty="0">
                <a:solidFill>
                  <a:schemeClr val="bg1"/>
                </a:solidFill>
              </a:rPr>
              <a:t>000 KM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</a:rPr>
              <a:t>Maksimalan broj odobrenih projekata za </a:t>
            </a:r>
            <a:r>
              <a:rPr lang="hr-HR" sz="3200" dirty="0" smtClean="0">
                <a:solidFill>
                  <a:prstClr val="white"/>
                </a:solidFill>
              </a:rPr>
              <a:t>Sveuč. </a:t>
            </a:r>
            <a:r>
              <a:rPr lang="hr-HR" sz="3200" dirty="0">
                <a:solidFill>
                  <a:prstClr val="white"/>
                </a:solidFill>
              </a:rPr>
              <a:t>u Mostaru: </a:t>
            </a:r>
            <a:r>
              <a:rPr lang="hr-HR" sz="3200" dirty="0">
                <a:solidFill>
                  <a:schemeClr val="bg1"/>
                </a:solidFill>
              </a:rPr>
              <a:t>4 ili 6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59098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18177" cy="1325563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prstClr val="white"/>
                </a:solidFill>
                <a:latin typeface="Calibri"/>
              </a:rPr>
              <a:t>Federalno ministarstvo civilnih poslova</a:t>
            </a:r>
            <a:endParaRPr lang="bs-Latn-BA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8" y="1825625"/>
            <a:ext cx="11019692" cy="4351338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vi-VN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Zajednički</a:t>
            </a: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</a:t>
            </a:r>
            <a:r>
              <a:rPr lang="vi-VN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straživački projekti u okviru </a:t>
            </a:r>
            <a:r>
              <a:rPr lang="hr-HR" sz="35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znanstvene </a:t>
            </a:r>
            <a:r>
              <a:rPr lang="vi-VN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tehnološke s</a:t>
            </a: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vi-VN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radnje između </a:t>
            </a: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BiH i Slovenije/Crne Gore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Projektno razdoblje: 24 mjeseca</a:t>
            </a:r>
            <a:r>
              <a:rPr lang="vi-VN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r-HR" sz="32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Maksimalni iznos: 20 000 KM godišnje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endParaRPr lang="hr-HR" sz="32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Prednost: 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Učešće mladih istraživača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Podrška partnera iz privrede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r-HR" sz="32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Relativno mali broj </a:t>
            </a:r>
            <a:r>
              <a:rPr lang="hr-HR" sz="3200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prijava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r-HR" sz="3200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Mogućnost dobivanja projekta: ~50%</a:t>
            </a:r>
            <a:endParaRPr lang="vi-VN" sz="32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49258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</TotalTime>
  <Words>617</Words>
  <Application>Microsoft Office PowerPoint</Application>
  <PresentationFormat>Widescreen</PresentationFormat>
  <Paragraphs>93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Uloga znanosti i znanstveno-istraživačkih projekata u poboljšanju kvalitete zdravstvenog sustava </vt:lpstr>
      <vt:lpstr>Financijsko stanje u zdravstvenom sustavu u FBiH</vt:lpstr>
      <vt:lpstr>PowerPoint Presentation</vt:lpstr>
      <vt:lpstr>PowerPoint Presentation</vt:lpstr>
      <vt:lpstr>Poteškoće u znanstvenom sektoru</vt:lpstr>
      <vt:lpstr>Poteškoće u znanstvenom sektoru</vt:lpstr>
      <vt:lpstr>Projekti iz oblasti zdravstva u FBiH</vt:lpstr>
      <vt:lpstr>Znanstveno-istraživački projekti: FMOZ</vt:lpstr>
      <vt:lpstr>Federalno ministarstvo civilnih poslova</vt:lpstr>
      <vt:lpstr>Federalno ministarstvo zdravstva</vt:lpstr>
      <vt:lpstr>Projekti Europske unije</vt:lpstr>
      <vt:lpstr>Primjeri dobre prakse ulaganja u znanost</vt:lpstr>
      <vt:lpstr>Kako poboljšati zdravstveni sustav ulaganjem u znanost?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Uloga znanosti i znanstveno-istraživačkih projekata na poboljšanje kvalitete zdravstvenog sustava </dc:title>
  <dc:creator>ic1</dc:creator>
  <cp:lastModifiedBy>ic1</cp:lastModifiedBy>
  <cp:revision>48</cp:revision>
  <dcterms:created xsi:type="dcterms:W3CDTF">2016-12-03T21:21:33Z</dcterms:created>
  <dcterms:modified xsi:type="dcterms:W3CDTF">2016-12-15T22:55:46Z</dcterms:modified>
</cp:coreProperties>
</file>