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5" r:id="rId1"/>
  </p:sldMasterIdLst>
  <p:notesMasterIdLst>
    <p:notesMasterId r:id="rId28"/>
  </p:notesMasterIdLst>
  <p:handoutMasterIdLst>
    <p:handoutMasterId r:id="rId29"/>
  </p:handoutMasterIdLst>
  <p:sldIdLst>
    <p:sldId id="256" r:id="rId2"/>
    <p:sldId id="316" r:id="rId3"/>
    <p:sldId id="341" r:id="rId4"/>
    <p:sldId id="326" r:id="rId5"/>
    <p:sldId id="318" r:id="rId6"/>
    <p:sldId id="347" r:id="rId7"/>
    <p:sldId id="317" r:id="rId8"/>
    <p:sldId id="342" r:id="rId9"/>
    <p:sldId id="343" r:id="rId10"/>
    <p:sldId id="350" r:id="rId11"/>
    <p:sldId id="327" r:id="rId12"/>
    <p:sldId id="339" r:id="rId13"/>
    <p:sldId id="344" r:id="rId14"/>
    <p:sldId id="345" r:id="rId15"/>
    <p:sldId id="346" r:id="rId16"/>
    <p:sldId id="321" r:id="rId17"/>
    <p:sldId id="332" r:id="rId18"/>
    <p:sldId id="337" r:id="rId19"/>
    <p:sldId id="338" r:id="rId20"/>
    <p:sldId id="322" r:id="rId21"/>
    <p:sldId id="349" r:id="rId22"/>
    <p:sldId id="334" r:id="rId23"/>
    <p:sldId id="335" r:id="rId24"/>
    <p:sldId id="348" r:id="rId25"/>
    <p:sldId id="336" r:id="rId26"/>
    <p:sldId id="34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FFFF"/>
    <a:srgbClr val="D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rednji stil 1 - Isticanj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 teme 1 - Isticanj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il teme 1 - Isticanj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4" autoAdjust="0"/>
    <p:restoredTop sz="91039" autoAdjust="0"/>
  </p:normalViewPr>
  <p:slideViewPr>
    <p:cSldViewPr>
      <p:cViewPr>
        <p:scale>
          <a:sx n="70" d="100"/>
          <a:sy n="70" d="100"/>
        </p:scale>
        <p:origin x="-210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77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2BEBF76-8372-455E-B173-3D01EA61028D}" type="datetimeFigureOut">
              <a:rPr lang="hr-HR"/>
              <a:pPr>
                <a:defRPr/>
              </a:pPr>
              <a:t>16.12.16.</a:t>
            </a:fld>
            <a:endParaRPr lang="hr-H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757075-47F2-4EE2-9468-9C27BD170A8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286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F1377D-E900-4D2A-B5B5-444EAC4E7A96}" type="datetimeFigureOut">
              <a:rPr lang="en-US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CFD0F2-26FC-4F1B-B8A2-829AD8357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82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BA" b="1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923026-27A9-47FC-8702-7253A5A3C6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CFD0F2-26FC-4F1B-B8A2-829AD835712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4343400"/>
            <a:ext cx="54864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BA" b="1" dirty="0" smtClean="0">
              <a:latin typeface="Garamond" pitchFamily="18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767026-975E-4BC0-87A1-1A6A7B02E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Cady doo - Osnove sistema upravljanja kvalitetom prema standardu ISO 9001:2008</a:t>
            </a:r>
          </a:p>
        </p:txBody>
      </p:sp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EF0B7B-913B-4128-ACDC-AF89E594817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>
    <p:fade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2927DB5-175A-4EAB-8C11-A74EBA68AC33}" type="datetime1">
              <a:rPr lang="en-US" smtClean="0"/>
              <a:pPr>
                <a:defRPr/>
              </a:pPr>
              <a:t>16.12.16.</a:t>
            </a:fld>
            <a:endParaRPr lang="en-US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ransition xmlns:p14="http://schemas.microsoft.com/office/powerpoint/2010/main"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285720" y="2500306"/>
            <a:ext cx="8358246" cy="2080822"/>
          </a:xfrm>
        </p:spPr>
        <p:txBody>
          <a:bodyPr>
            <a:normAutofit fontScale="92500"/>
          </a:bodyPr>
          <a:lstStyle/>
          <a:p>
            <a:pPr algn="ctr" eaLnBrk="1" hangingPunct="1"/>
            <a:r>
              <a:rPr lang="hr-HR" sz="4400" b="1" dirty="0" smtClean="0">
                <a:solidFill>
                  <a:schemeClr val="accent1"/>
                </a:solidFill>
                <a:latin typeface="Garamond" pitchFamily="18" charset="0"/>
              </a:rPr>
              <a:t>ZZO HN</a:t>
            </a:r>
            <a:r>
              <a:rPr lang="ta-IN" sz="4400" dirty="0">
                <a:solidFill>
                  <a:schemeClr val="accent1"/>
                </a:solidFill>
                <a:latin typeface="+mj-lt"/>
                <a:cs typeface="Garamond"/>
              </a:rPr>
              <a:t>Ž</a:t>
            </a:r>
            <a:r>
              <a:rPr lang="hr-HR" sz="4400" b="1" dirty="0" smtClean="0">
                <a:solidFill>
                  <a:schemeClr val="accent1"/>
                </a:solidFill>
                <a:latin typeface="Garamond" pitchFamily="18" charset="0"/>
              </a:rPr>
              <a:t>/K</a:t>
            </a:r>
          </a:p>
          <a:p>
            <a:pPr algn="ctr" eaLnBrk="1" hangingPunct="1"/>
            <a:r>
              <a:rPr lang="hr-HR" sz="4400" b="1" dirty="0" smtClean="0">
                <a:solidFill>
                  <a:schemeClr val="accent1"/>
                </a:solidFill>
                <a:latin typeface="Garamond" pitchFamily="18" charset="0"/>
              </a:rPr>
              <a:t> KONFERENCIJA O ZDRAVSTVU I ZDRAVLJU U HNŽ/K</a:t>
            </a:r>
          </a:p>
        </p:txBody>
      </p:sp>
      <p:pic>
        <p:nvPicPr>
          <p:cNvPr id="3" name="Slika 2" descr="CONTENT.t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57620" y="357166"/>
            <a:ext cx="1468556" cy="1734520"/>
          </a:xfrm>
          <a:prstGeom prst="rect">
            <a:avLst/>
          </a:prstGeom>
        </p:spPr>
      </p:pic>
      <p:sp>
        <p:nvSpPr>
          <p:cNvPr id="4" name="TekstniOkvir 3"/>
          <p:cNvSpPr txBox="1"/>
          <p:nvPr/>
        </p:nvSpPr>
        <p:spPr>
          <a:xfrm>
            <a:off x="1571604" y="4714884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solidFill>
                  <a:schemeClr val="tx2"/>
                </a:solidFill>
                <a:latin typeface="+mj-lt"/>
              </a:rPr>
              <a:t>Mostar, prosinac 2016.</a:t>
            </a:r>
            <a:endParaRPr lang="hr-HR" sz="24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 fontAlgn="t">
              <a:buNone/>
            </a:pPr>
            <a:r>
              <a:rPr lang="hr-HR" sz="2400" b="1" dirty="0" smtClean="0"/>
              <a:t>Po glavi stanovnika </a:t>
            </a:r>
            <a:r>
              <a:rPr lang="hr-HR" sz="2400" dirty="0" smtClean="0"/>
              <a:t>(neslužbeni podaci)</a:t>
            </a:r>
          </a:p>
          <a:p>
            <a:pPr fontAlgn="t"/>
            <a:r>
              <a:rPr lang="hr-HR" sz="2400" dirty="0" smtClean="0"/>
              <a:t>EU – 4.245 KM </a:t>
            </a:r>
          </a:p>
          <a:p>
            <a:pPr fontAlgn="t"/>
            <a:r>
              <a:rPr lang="hr-HR" sz="2400" dirty="0"/>
              <a:t>RH – 1.292 KM</a:t>
            </a:r>
            <a:endParaRPr lang="ta-IN" sz="2400" dirty="0"/>
          </a:p>
          <a:p>
            <a:pPr fontAlgn="t"/>
            <a:r>
              <a:rPr lang="ta-IN" sz="2400" dirty="0" smtClean="0">
                <a:latin typeface="Garamond"/>
                <a:cs typeface="Garamond"/>
              </a:rPr>
              <a:t>FBIH </a:t>
            </a:r>
            <a:r>
              <a:rPr lang="mr-IN" sz="2400" dirty="0" smtClean="0">
                <a:latin typeface="Garamond"/>
                <a:cs typeface="Garamond"/>
              </a:rPr>
              <a:t>–</a:t>
            </a:r>
            <a:r>
              <a:rPr lang="ta-IN" sz="2400" dirty="0" smtClean="0">
                <a:latin typeface="Garamond"/>
                <a:cs typeface="Garamond"/>
              </a:rPr>
              <a:t> 458 KM</a:t>
            </a:r>
          </a:p>
          <a:p>
            <a:pPr fontAlgn="t"/>
            <a:r>
              <a:rPr lang="ta-IN" sz="2400" dirty="0" smtClean="0">
                <a:latin typeface="Garamond"/>
                <a:cs typeface="Garamond"/>
              </a:rPr>
              <a:t>HNŽ/K</a:t>
            </a:r>
            <a:r>
              <a:rPr lang="hr-HR" sz="2400" dirty="0" smtClean="0">
                <a:latin typeface="Garamond"/>
                <a:cs typeface="Garamond"/>
              </a:rPr>
              <a:t> – </a:t>
            </a:r>
            <a:r>
              <a:rPr lang="ta-IN" sz="2400" dirty="0" smtClean="0">
                <a:latin typeface="Garamond"/>
                <a:cs typeface="Garamond"/>
              </a:rPr>
              <a:t>494 KM</a:t>
            </a:r>
          </a:p>
          <a:p>
            <a:pPr fontAlgn="t"/>
            <a:endParaRPr lang="hr-HR" dirty="0" smtClean="0"/>
          </a:p>
          <a:p>
            <a:pPr fontAlgn="t"/>
            <a:endParaRPr lang="hr-HR" dirty="0" smtClean="0"/>
          </a:p>
          <a:p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hr-HR" sz="3200" dirty="0" smtClean="0">
                <a:solidFill>
                  <a:schemeClr val="accent1"/>
                </a:solidFill>
                <a:effectLst/>
              </a:rPr>
              <a:t>PROSJEČNA POTROŠNJA NA ZDRAVSTVENU ZAŠTITU</a:t>
            </a:r>
            <a:endParaRPr lang="hr-HR" sz="3200" dirty="0">
              <a:solidFill>
                <a:schemeClr val="accent1"/>
              </a:solidFill>
              <a:effectLst/>
            </a:endParaRPr>
          </a:p>
        </p:txBody>
      </p:sp>
      <p:graphicFrame>
        <p:nvGraphicFramePr>
          <p:cNvPr id="8" name="Tablic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132458"/>
              </p:ext>
            </p:extLst>
          </p:nvPr>
        </p:nvGraphicFramePr>
        <p:xfrm>
          <a:off x="539552" y="3501008"/>
          <a:ext cx="8064896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0560"/>
                <a:gridCol w="1584176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/>
                        <a:t>Prosječna potrošnja po</a:t>
                      </a:r>
                      <a:r>
                        <a:rPr lang="hr-HR" sz="2200" baseline="0" dirty="0" smtClean="0"/>
                        <a:t> osiguraniku</a:t>
                      </a:r>
                      <a:endParaRPr lang="hr-H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/>
                        <a:t>     PZZ</a:t>
                      </a:r>
                      <a:endParaRPr lang="hr-H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Bolnička</a:t>
                      </a:r>
                      <a:endParaRPr lang="hr-HR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 dirty="0" smtClean="0"/>
                        <a:t>Kanton Sarajevo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107 KM</a:t>
                      </a:r>
                      <a:endParaRPr lang="hr-H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404 KM</a:t>
                      </a:r>
                      <a:endParaRPr lang="hr-HR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200" dirty="0" smtClean="0"/>
                        <a:t>Hercegovačko-neretvanska županija/kanton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144 KM</a:t>
                      </a:r>
                      <a:endParaRPr lang="hr-H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200" dirty="0" smtClean="0"/>
                        <a:t>290 KM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200" dirty="0" smtClean="0"/>
                        <a:t>Hercegbosanska županija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126 KM</a:t>
                      </a:r>
                      <a:endParaRPr lang="hr-H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266 KM</a:t>
                      </a:r>
                      <a:endParaRPr lang="hr-HR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200" dirty="0" smtClean="0"/>
                        <a:t>Zapadno-hercegovačka županija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175 KM</a:t>
                      </a:r>
                      <a:endParaRPr lang="hr-H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137 KM</a:t>
                      </a:r>
                      <a:endParaRPr lang="hr-HR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2200" dirty="0" smtClean="0"/>
                        <a:t>FBIH</a:t>
                      </a:r>
                      <a:endParaRPr lang="hr-H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121 KM</a:t>
                      </a:r>
                      <a:endParaRPr lang="hr-H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200" dirty="0" smtClean="0"/>
                        <a:t>240 KM</a:t>
                      </a:r>
                      <a:endParaRPr lang="hr-HR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43536"/>
          </a:xfrm>
        </p:spPr>
        <p:txBody>
          <a:bodyPr>
            <a:normAutofit/>
          </a:bodyPr>
          <a:lstStyle/>
          <a:p>
            <a:pPr lvl="0"/>
            <a:r>
              <a:rPr lang="hr-HR" dirty="0" smtClean="0"/>
              <a:t>Neredovito plaćanje doprinosa ili ne plaćanje uopće</a:t>
            </a:r>
            <a:endParaRPr lang="hr-HR" dirty="0" smtClean="0">
              <a:solidFill>
                <a:srgbClr val="FF0000"/>
              </a:solidFill>
            </a:endParaRPr>
          </a:p>
          <a:p>
            <a:pPr lvl="0"/>
            <a:r>
              <a:rPr lang="hr-HR" dirty="0" smtClean="0"/>
              <a:t>Velika dospjela potraživanja (42.000.000 KM)</a:t>
            </a:r>
          </a:p>
          <a:p>
            <a:pPr lvl="0"/>
            <a:r>
              <a:rPr lang="hr-HR" dirty="0" smtClean="0"/>
              <a:t>Zavod nema izravnu mogućnost pokretanja prinudne naplate potraživanja</a:t>
            </a:r>
          </a:p>
          <a:p>
            <a:pPr lvl="0"/>
            <a:r>
              <a:rPr lang="hr-HR" dirty="0" smtClean="0"/>
              <a:t>Nestabilno okruženje </a:t>
            </a:r>
          </a:p>
          <a:p>
            <a:pPr lvl="0"/>
            <a:r>
              <a:rPr lang="hr-HR" dirty="0" smtClean="0"/>
              <a:t>Česte zakonske promjene</a:t>
            </a:r>
          </a:p>
          <a:p>
            <a:pPr lvl="1"/>
            <a:r>
              <a:rPr lang="hr-HR" sz="2500" dirty="0" smtClean="0"/>
              <a:t>Nagovještaj smanjenja stope doprinosa za zdravstvo</a:t>
            </a:r>
          </a:p>
          <a:p>
            <a:pPr lvl="1">
              <a:buNone/>
            </a:pPr>
            <a:r>
              <a:rPr lang="hr-HR" sz="2500" dirty="0" smtClean="0"/>
              <a:t>	 (</a:t>
            </a:r>
            <a:r>
              <a:rPr lang="hr-HR" sz="2500" dirty="0" err="1" smtClean="0"/>
              <a:t>cca</a:t>
            </a:r>
            <a:r>
              <a:rPr lang="hr-HR" sz="2500" dirty="0" smtClean="0"/>
              <a:t>. 20.000.000 KM manje na godišnjoj razini)</a:t>
            </a:r>
          </a:p>
          <a:p>
            <a:r>
              <a:rPr lang="hr-HR" dirty="0" smtClean="0"/>
              <a:t>Stvorena percepcija u javnosti – Zavod kao jedini izvor financiranja</a:t>
            </a:r>
          </a:p>
          <a:p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chemeClr val="accent1"/>
                </a:solidFill>
                <a:effectLst/>
              </a:rPr>
              <a:t>POTEŠKOĆE I PRIJETNJE</a:t>
            </a:r>
            <a:endParaRPr lang="hr-HR" sz="32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481328"/>
            <a:ext cx="8329642" cy="4525963"/>
          </a:xfrm>
        </p:spPr>
        <p:txBody>
          <a:bodyPr>
            <a:normAutofit/>
          </a:bodyPr>
          <a:lstStyle/>
          <a:p>
            <a:r>
              <a:rPr lang="hr-HR" sz="2800" dirty="0" smtClean="0"/>
              <a:t>Financiranje na temelju povijesnog troška, u </a:t>
            </a:r>
            <a:r>
              <a:rPr lang="hr-HR" sz="2800" dirty="0" err="1" smtClean="0"/>
              <a:t>tzv</a:t>
            </a:r>
            <a:r>
              <a:rPr lang="hr-HR" sz="2800" dirty="0" smtClean="0"/>
              <a:t>. “paušalnim iznosima” </a:t>
            </a:r>
          </a:p>
          <a:p>
            <a:r>
              <a:rPr lang="hr-HR" sz="2800" dirty="0" smtClean="0"/>
              <a:t>Trenutni model ne odražava stvarni odnos izvršenih usluga i visine iznosa za plaćanje</a:t>
            </a:r>
          </a:p>
          <a:p>
            <a:r>
              <a:rPr lang="hr-HR" sz="2800" dirty="0" smtClean="0"/>
              <a:t>Nemogućnost evidentiranja novijih usluga</a:t>
            </a:r>
          </a:p>
          <a:p>
            <a:r>
              <a:rPr lang="hr-HR" sz="2800" dirty="0" err="1" smtClean="0"/>
              <a:t>Nekonkurentnost</a:t>
            </a:r>
            <a:r>
              <a:rPr lang="hr-HR" sz="2800" dirty="0" smtClean="0"/>
              <a:t> i poteškoće u naplati usluga</a:t>
            </a:r>
          </a:p>
          <a:p>
            <a:r>
              <a:rPr lang="hr-HR" sz="2800" dirty="0" smtClean="0"/>
              <a:t>Netransparentnost plaćanja u odnosu na urađeno, nema se uvida u učinkovitost, nemjerljiva je kvaliteta usluga pruženih osiguraniku </a:t>
            </a:r>
            <a:r>
              <a:rPr lang="hr-HR" sz="2800" smtClean="0"/>
              <a:t>itd</a:t>
            </a:r>
            <a:r>
              <a:rPr lang="hr-HR" sz="2800" dirty="0" smtClean="0"/>
              <a:t>. </a:t>
            </a:r>
          </a:p>
          <a:p>
            <a:endParaRPr lang="hr-HR" sz="2400" dirty="0" smtClean="0"/>
          </a:p>
          <a:p>
            <a:endParaRPr lang="hr-HR" sz="2400" dirty="0" smtClean="0">
              <a:solidFill>
                <a:schemeClr val="accent1"/>
              </a:solidFill>
            </a:endParaRPr>
          </a:p>
          <a:p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200" dirty="0" smtClean="0">
                <a:solidFill>
                  <a:schemeClr val="accent1"/>
                </a:solidFill>
                <a:effectLst/>
              </a:rPr>
              <a:t>TRENUTNO STANJE I NEGATIVNI EFEKTI (BOLNIČKA Z. Z.)</a:t>
            </a:r>
            <a:endParaRPr lang="hr-HR" sz="32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Autofit/>
          </a:bodyPr>
          <a:lstStyle/>
          <a:p>
            <a:pPr lvl="0"/>
            <a:r>
              <a:rPr lang="hr-BA" sz="2000" dirty="0" smtClean="0">
                <a:latin typeface="Garamond" pitchFamily="18" charset="0"/>
              </a:rPr>
              <a:t>Definiran sastav tima obiteljske medicine</a:t>
            </a:r>
            <a:endParaRPr lang="hr-HR" sz="2000" dirty="0" smtClean="0">
              <a:latin typeface="Garamond" pitchFamily="18" charset="0"/>
            </a:endParaRPr>
          </a:p>
          <a:p>
            <a:pPr lvl="0"/>
            <a:r>
              <a:rPr lang="hr-BA" sz="2000" dirty="0" smtClean="0">
                <a:latin typeface="Garamond" pitchFamily="18" charset="0"/>
              </a:rPr>
              <a:t>Zaustavljeno premještanje članova tima iz jedne u drugu ambulantu</a:t>
            </a:r>
            <a:endParaRPr lang="hr-HR" sz="2000" dirty="0" smtClean="0">
              <a:latin typeface="Garamond" pitchFamily="18" charset="0"/>
            </a:endParaRPr>
          </a:p>
          <a:p>
            <a:pPr lvl="0"/>
            <a:r>
              <a:rPr lang="hr-BA" sz="2000" dirty="0" smtClean="0">
                <a:latin typeface="Garamond" pitchFamily="18" charset="0"/>
              </a:rPr>
              <a:t>Primjenjuje se sustav aktivne zdravstvene zaštite (kućne posjete u smislu patronažnih posjeta ili kućnog liječenja)</a:t>
            </a:r>
            <a:endParaRPr lang="hr-HR" sz="2000" dirty="0" smtClean="0">
              <a:latin typeface="Garamond" pitchFamily="18" charset="0"/>
            </a:endParaRPr>
          </a:p>
          <a:p>
            <a:pPr lvl="0"/>
            <a:r>
              <a:rPr lang="bs-Latn-BA" sz="2000" dirty="0" smtClean="0">
                <a:latin typeface="Garamond" pitchFamily="18" charset="0"/>
              </a:rPr>
              <a:t>Implementiran mehanizam pojedinačnog ugovaranja s verificiranim timovima obiteljske medicine</a:t>
            </a:r>
            <a:endParaRPr lang="hr-HR" sz="2000" dirty="0" smtClean="0">
              <a:latin typeface="Garamond" pitchFamily="18" charset="0"/>
            </a:endParaRPr>
          </a:p>
          <a:p>
            <a:pPr lvl="0"/>
            <a:r>
              <a:rPr lang="bs-Latn-BA" sz="2000" dirty="0" smtClean="0">
                <a:latin typeface="Garamond" pitchFamily="18" charset="0"/>
              </a:rPr>
              <a:t>Uvedena glavarina kao nova metoda plaćanja, koja je povezana s brojem registriranih pacijenata i njihovom dobnom strukturom</a:t>
            </a:r>
            <a:endParaRPr lang="hr-HR" sz="2000" dirty="0" smtClean="0">
              <a:latin typeface="Garamond" pitchFamily="18" charset="0"/>
            </a:endParaRPr>
          </a:p>
          <a:p>
            <a:pPr lvl="0"/>
            <a:r>
              <a:rPr lang="bs-Latn-BA" sz="2000" dirty="0" smtClean="0">
                <a:latin typeface="Garamond" pitchFamily="18" charset="0"/>
              </a:rPr>
              <a:t>Izvršena obuka djelatnika u relevantnim dijelovima zdravstvenog sustava (liječnici, menadžment domova zdravlja i zdravstveni djelatnici) u svezi s promjenom načina plaćanja</a:t>
            </a:r>
            <a:endParaRPr lang="hr-HR" sz="2000" dirty="0" smtClean="0">
              <a:latin typeface="Garamond" pitchFamily="18" charset="0"/>
            </a:endParaRPr>
          </a:p>
          <a:p>
            <a:pPr lvl="0"/>
            <a:r>
              <a:rPr lang="bs-Latn-BA" sz="2000" dirty="0" smtClean="0">
                <a:latin typeface="Garamond" pitchFamily="18" charset="0"/>
              </a:rPr>
              <a:t>Redovno se obavljaju radionice s liječnicima</a:t>
            </a:r>
            <a:endParaRPr lang="hr-HR" sz="2000" dirty="0" smtClean="0">
              <a:latin typeface="Garamond" pitchFamily="18" charset="0"/>
            </a:endParaRPr>
          </a:p>
          <a:p>
            <a:pPr lvl="0"/>
            <a:r>
              <a:rPr lang="hr-HR" sz="2000" dirty="0" smtClean="0">
                <a:latin typeface="Garamond" pitchFamily="18" charset="0"/>
              </a:rPr>
              <a:t>Razvijen sustav informatizacije u ambulantama obiteljske/opće medicine</a:t>
            </a:r>
          </a:p>
          <a:p>
            <a:pPr lvl="0"/>
            <a:r>
              <a:rPr lang="hr-HR" sz="2000" dirty="0" smtClean="0">
                <a:latin typeface="Garamond" pitchFamily="18" charset="0"/>
              </a:rPr>
              <a:t>Napravljeni temelji za izračun distinktivne prednosti jednog tima u usporedbi s drugim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PZZ – IZVRŠENE AKTIVNOSTI</a:t>
            </a:r>
            <a:endParaRPr lang="hr-HR" sz="36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968552"/>
          </a:xfrm>
        </p:spPr>
        <p:txBody>
          <a:bodyPr>
            <a:normAutofit/>
          </a:bodyPr>
          <a:lstStyle/>
          <a:p>
            <a:r>
              <a:rPr lang="hr-HR" dirty="0" smtClean="0"/>
              <a:t>Integrirani svi DZ-ovi, ljekarne i OB Konjic</a:t>
            </a:r>
          </a:p>
          <a:p>
            <a:r>
              <a:rPr lang="hr-HR" dirty="0" smtClean="0"/>
              <a:t>Pri završetku integriranje BIS-a u SKB Mostar s IZIS-om</a:t>
            </a:r>
          </a:p>
          <a:p>
            <a:r>
              <a:rPr lang="hr-HR" sz="2800" b="1" dirty="0" smtClean="0"/>
              <a:t>Razvijene funkcionalnosti:</a:t>
            </a:r>
          </a:p>
          <a:p>
            <a:pPr lvl="1">
              <a:buNone/>
            </a:pPr>
            <a:endParaRPr lang="hr-HR" sz="2600" dirty="0" smtClean="0">
              <a:latin typeface="Garamond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IZIS – IZVRŠENE AKTIVNOSTI</a:t>
            </a:r>
            <a:endParaRPr lang="hr-HR" sz="3600" dirty="0">
              <a:solidFill>
                <a:schemeClr val="accent1"/>
              </a:solidFill>
              <a:effectLst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539552" y="2780928"/>
          <a:ext cx="8136904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8452"/>
                <a:gridCol w="4068452"/>
              </a:tblGrid>
              <a:tr h="45228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r-HR" sz="2600" dirty="0" smtClean="0"/>
                        <a:t> e-karton pacijenta</a:t>
                      </a:r>
                      <a:endParaRPr lang="hr-H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r-HR" sz="2600" dirty="0" smtClean="0"/>
                        <a:t> e-povijest bolesti</a:t>
                      </a:r>
                      <a:endParaRPr lang="hr-HR" sz="2600" dirty="0"/>
                    </a:p>
                  </a:txBody>
                  <a:tcPr/>
                </a:tc>
              </a:tr>
              <a:tr h="19578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r-HR" sz="2600" dirty="0" smtClean="0"/>
                        <a:t> e-nalazi</a:t>
                      </a:r>
                      <a:endParaRPr lang="hr-H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r-HR" sz="2600" dirty="0" smtClean="0"/>
                        <a:t> e-otpusna pisma</a:t>
                      </a:r>
                      <a:endParaRPr lang="hr-HR" sz="2600" dirty="0"/>
                    </a:p>
                  </a:txBody>
                  <a:tcPr/>
                </a:tc>
              </a:tr>
              <a:tr h="30360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r-HR" sz="2600" dirty="0" smtClean="0"/>
                        <a:t> e-uputnice</a:t>
                      </a:r>
                      <a:endParaRPr lang="hr-H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r-HR" sz="2600" dirty="0" smtClean="0"/>
                        <a:t> e-recepti</a:t>
                      </a:r>
                      <a:endParaRPr lang="hr-HR" sz="2600" dirty="0"/>
                    </a:p>
                  </a:txBody>
                  <a:tcPr/>
                </a:tc>
              </a:tr>
              <a:tr h="19539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r-HR" sz="2600" dirty="0" smtClean="0"/>
                        <a:t> e-naručivanje</a:t>
                      </a:r>
                      <a:endParaRPr lang="hr-H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hr-HR" sz="2600" dirty="0" smtClean="0"/>
                        <a:t> e-sestrinska dokumentacija</a:t>
                      </a:r>
                      <a:endParaRPr lang="hr-HR" sz="2600" dirty="0"/>
                    </a:p>
                  </a:txBody>
                  <a:tcPr/>
                </a:tc>
              </a:tr>
              <a:tr h="23120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r-HR" sz="2600" dirty="0" smtClean="0"/>
                        <a:t> e-izbor liječnika</a:t>
                      </a:r>
                      <a:endParaRPr lang="hr-HR" sz="2600" dirty="0" smtClean="0">
                        <a:latin typeface="Garamond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r-HR" sz="2600" dirty="0" smtClean="0"/>
                        <a:t> DRG modul unutar IZIS-a</a:t>
                      </a:r>
                      <a:endParaRPr lang="hr-HR" sz="2600" dirty="0" smtClean="0">
                        <a:latin typeface="Garamond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025"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r-HR" sz="2600" dirty="0" smtClean="0"/>
                        <a:t> e-ovjere (provjera uplate doprinosa i statusa osiguranja)</a:t>
                      </a:r>
                      <a:endParaRPr lang="hr-HR" sz="2600" dirty="0" smtClean="0">
                        <a:latin typeface="Garamond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184576"/>
          </a:xfrm>
        </p:spPr>
        <p:txBody>
          <a:bodyPr>
            <a:normAutofit/>
          </a:bodyPr>
          <a:lstStyle/>
          <a:p>
            <a:r>
              <a:rPr lang="hr-HR" dirty="0" smtClean="0"/>
              <a:t>Razvijen DRG </a:t>
            </a:r>
            <a:r>
              <a:rPr lang="hr-HR" dirty="0" err="1" smtClean="0"/>
              <a:t>grouper</a:t>
            </a:r>
            <a:r>
              <a:rPr lang="hr-HR" dirty="0" smtClean="0"/>
              <a:t> (akutna bolnička zdravstvena zaštita)</a:t>
            </a:r>
          </a:p>
          <a:p>
            <a:r>
              <a:rPr lang="hr-HR" dirty="0" smtClean="0"/>
              <a:t>Implementiran DRG u OB Konjic</a:t>
            </a:r>
          </a:p>
          <a:p>
            <a:r>
              <a:rPr lang="hr-HR" dirty="0" smtClean="0"/>
              <a:t>Provedene edukacije u DRG kodiranju - svaka bolnica na svakom odjelu ima barem jednog educiranog </a:t>
            </a:r>
            <a:r>
              <a:rPr lang="hr-HR" dirty="0" err="1" smtClean="0"/>
              <a:t>kodera</a:t>
            </a:r>
            <a:endParaRPr lang="hr-HR" dirty="0" smtClean="0"/>
          </a:p>
          <a:p>
            <a:pPr lvl="0"/>
            <a:r>
              <a:rPr lang="hr-HR" dirty="0" smtClean="0"/>
              <a:t>Analiza postojećeg modela plaćanja SKZZ</a:t>
            </a:r>
          </a:p>
          <a:p>
            <a:pPr lvl="0"/>
            <a:r>
              <a:rPr lang="hr-HR" dirty="0" smtClean="0"/>
              <a:t>Razvijen model plaćanja jednodnevnih hospitalizacija i razdvajanje SKZZ budžeta</a:t>
            </a:r>
          </a:p>
          <a:p>
            <a:pPr lvl="0"/>
            <a:r>
              <a:rPr lang="hr-HR" dirty="0" smtClean="0"/>
              <a:t>Razvijene klasifikacije u primjeni DRG-a za SKZZ i HMP</a:t>
            </a:r>
          </a:p>
          <a:p>
            <a:pPr lvl="0"/>
            <a:r>
              <a:rPr lang="hr-HR" dirty="0" smtClean="0"/>
              <a:t>Razvijeni težinski koeficijenti i jedinične cijene za SKZZ model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DRG – IZVRŠENE AKTIVNOSTI</a:t>
            </a:r>
            <a:endParaRPr lang="hr-HR" sz="36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00034" y="980728"/>
            <a:ext cx="8229600" cy="5305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2800" b="1" dirty="0" smtClean="0">
                <a:latin typeface="Garamond" pitchFamily="18" charset="0"/>
              </a:rPr>
              <a:t>Izgradnja funkcionalne integrirane zdravstvene zaštite</a:t>
            </a:r>
          </a:p>
          <a:p>
            <a:r>
              <a:rPr lang="hr-HR" sz="2900" dirty="0" smtClean="0"/>
              <a:t>PZZ</a:t>
            </a:r>
          </a:p>
          <a:p>
            <a:pPr lvl="1"/>
            <a:r>
              <a:rPr lang="hr-HR" sz="2500" dirty="0" smtClean="0"/>
              <a:t>Razvijena mreža OM</a:t>
            </a:r>
          </a:p>
          <a:p>
            <a:pPr lvl="1"/>
            <a:r>
              <a:rPr lang="hr-HR" sz="2500" dirty="0" smtClean="0"/>
              <a:t>100% osiguranika registriranih u OM</a:t>
            </a:r>
          </a:p>
          <a:p>
            <a:r>
              <a:rPr lang="hr-HR" sz="2900" dirty="0" smtClean="0"/>
              <a:t> Ugovaranje s PZZ-om</a:t>
            </a:r>
          </a:p>
          <a:p>
            <a:pPr lvl="1"/>
            <a:r>
              <a:rPr lang="hr-HR" sz="2500" dirty="0" smtClean="0"/>
              <a:t>DZ - tripartitni ugovor s OM</a:t>
            </a:r>
          </a:p>
          <a:p>
            <a:pPr lvl="1"/>
            <a:r>
              <a:rPr lang="hr-HR" sz="2500" dirty="0" smtClean="0"/>
              <a:t>Standard i normativ -“Plava knjiga” </a:t>
            </a:r>
          </a:p>
          <a:p>
            <a:pPr lvl="1"/>
            <a:r>
              <a:rPr lang="hr-HR" sz="2500" dirty="0" smtClean="0"/>
              <a:t>Nagradno plaćanje</a:t>
            </a:r>
          </a:p>
          <a:p>
            <a:endParaRPr lang="hr-HR" sz="2900" dirty="0" smtClean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hr-HR" sz="3200" dirty="0" smtClean="0">
                <a:solidFill>
                  <a:schemeClr val="accent1"/>
                </a:solidFill>
                <a:effectLst/>
              </a:rPr>
              <a:t>PERSPEKTIVE I MOGUĆNOSTI RAZVOJA</a:t>
            </a:r>
            <a:endParaRPr lang="hr-HR" sz="32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251520" y="1071546"/>
            <a:ext cx="8712968" cy="493574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hr-HR" sz="2800" dirty="0" smtClean="0"/>
              <a:t>Iznos sredstava za stimuliranje OM - 700.000 KM</a:t>
            </a:r>
          </a:p>
          <a:p>
            <a:pPr>
              <a:spcAft>
                <a:spcPts val="600"/>
              </a:spcAft>
            </a:pPr>
            <a:r>
              <a:rPr lang="hr-HR" sz="2800" dirty="0" smtClean="0"/>
              <a:t>Stimuliranje se temelji po dva kriterija:</a:t>
            </a:r>
          </a:p>
          <a:p>
            <a:pPr marL="452628" indent="-342900">
              <a:spcAft>
                <a:spcPts val="1200"/>
              </a:spcAft>
              <a:buFont typeface="+mj-lt"/>
              <a:buAutoNum type="arabicPeriod"/>
            </a:pPr>
            <a:r>
              <a:rPr lang="hr-HR" sz="2800" dirty="0" smtClean="0"/>
              <a:t>Broj pacijenata i njihova dobna struktura (80% stimulacije)</a:t>
            </a:r>
          </a:p>
          <a:p>
            <a:pPr marL="452628" indent="-342900">
              <a:spcAft>
                <a:spcPts val="1200"/>
              </a:spcAft>
              <a:buFont typeface="+mj-lt"/>
              <a:buAutoNum type="arabicPeriod"/>
            </a:pPr>
            <a:r>
              <a:rPr lang="hr-HR" sz="2800" dirty="0" smtClean="0"/>
              <a:t>Nagradno plaćanje prema parametrima pokazatelja izvedbe (20% stimulacije) </a:t>
            </a:r>
          </a:p>
          <a:p>
            <a:pPr lvl="1"/>
            <a:r>
              <a:rPr lang="bs-Latn-BA" sz="2600" dirty="0" smtClean="0"/>
              <a:t>Broj pacijenata s upisanim tlakom</a:t>
            </a:r>
            <a:endParaRPr lang="hr-HR" sz="2600" dirty="0" smtClean="0"/>
          </a:p>
          <a:p>
            <a:pPr lvl="1"/>
            <a:r>
              <a:rPr lang="bs-Latn-BA" sz="2600" dirty="0" smtClean="0"/>
              <a:t>Broj pacijenata s upisanim BMI</a:t>
            </a:r>
            <a:endParaRPr lang="hr-HR" sz="2600" dirty="0" smtClean="0"/>
          </a:p>
          <a:p>
            <a:pPr lvl="1"/>
            <a:r>
              <a:rPr lang="hr-HR" sz="2600" dirty="0" smtClean="0"/>
              <a:t>Broj </a:t>
            </a:r>
            <a:r>
              <a:rPr lang="bs-Latn-BA" sz="2600" dirty="0" smtClean="0"/>
              <a:t>pacijenata s upisanim pušačkim statusom</a:t>
            </a:r>
            <a:endParaRPr lang="hr-HR" sz="2600" dirty="0" smtClean="0"/>
          </a:p>
          <a:p>
            <a:pPr lvl="1"/>
            <a:r>
              <a:rPr lang="hr-HR" sz="2600" dirty="0" smtClean="0"/>
              <a:t>Broj </a:t>
            </a:r>
            <a:r>
              <a:rPr lang="bs-Latn-BA" sz="2600" dirty="0" smtClean="0"/>
              <a:t>pacijenata s upisanim nalazom glikemije</a:t>
            </a:r>
            <a:endParaRPr lang="hr-HR" sz="2600" dirty="0" smtClean="0"/>
          </a:p>
          <a:p>
            <a:pPr lvl="1"/>
            <a:r>
              <a:rPr lang="bs-Latn-BA" sz="2600" dirty="0" smtClean="0"/>
              <a:t>Broj kućnih posjeta</a:t>
            </a:r>
          </a:p>
          <a:p>
            <a:pPr algn="just">
              <a:buNone/>
            </a:pPr>
            <a:endParaRPr lang="hr-HR" sz="1600" dirty="0" smtClean="0">
              <a:latin typeface="Garamond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hr-HR" sz="1600" dirty="0" smtClean="0">
              <a:latin typeface="Garamond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B62F0-DFDB-4DB6-B221-3484E7D2E909}" type="slidenum">
              <a:rPr lang="en-US" sz="1200">
                <a:latin typeface="Garamond" pitchFamily="18" charset="0"/>
              </a:rPr>
              <a:pPr>
                <a:defRPr/>
              </a:pPr>
              <a:t>17</a:t>
            </a:fld>
            <a:endParaRPr lang="en-US" sz="1200">
              <a:latin typeface="Garamond" pitchFamily="18" charset="0"/>
            </a:endParaRPr>
          </a:p>
        </p:txBody>
      </p:sp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hr-HR" sz="3600" dirty="0" smtClean="0">
                <a:solidFill>
                  <a:schemeClr val="accent1"/>
                </a:solidFill>
                <a:effectLst/>
                <a:latin typeface="Garamond" pitchFamily="18" charset="0"/>
              </a:rPr>
              <a:t>PRIMARNA ZDRAVSTVENA ZAŠTITA</a:t>
            </a:r>
            <a:endParaRPr lang="en-US" sz="3200" dirty="0" smtClean="0">
              <a:solidFill>
                <a:schemeClr val="accent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071546"/>
            <a:ext cx="8363272" cy="5453798"/>
          </a:xfrm>
        </p:spPr>
        <p:txBody>
          <a:bodyPr>
            <a:normAutofit fontScale="62500" lnSpcReduction="20000"/>
          </a:bodyPr>
          <a:lstStyle/>
          <a:p>
            <a:r>
              <a:rPr lang="hr-HR" sz="3800" dirty="0" err="1" smtClean="0"/>
              <a:t>Postupnici</a:t>
            </a:r>
            <a:r>
              <a:rPr lang="hr-HR" sz="3800" dirty="0" smtClean="0"/>
              <a:t> za najčešće bolesti s kojima se susreću liječnici PZZ-a</a:t>
            </a:r>
          </a:p>
          <a:p>
            <a:pPr>
              <a:spcAft>
                <a:spcPts val="1200"/>
              </a:spcAft>
            </a:pPr>
            <a:r>
              <a:rPr lang="hr-HR" sz="3800" dirty="0" err="1" smtClean="0"/>
              <a:t>Postupnike</a:t>
            </a:r>
            <a:r>
              <a:rPr lang="hr-HR" sz="3800" dirty="0" smtClean="0"/>
              <a:t> će napisati vrsni stručnjaci tih područja iz Liječničke komore, zdravstvenih ustanova, Medicinskog fakulteta i </a:t>
            </a:r>
            <a:r>
              <a:rPr lang="hr-HR" sz="3800" dirty="0" err="1" smtClean="0"/>
              <a:t>Minstarstva</a:t>
            </a:r>
            <a:r>
              <a:rPr lang="hr-HR" sz="3800" dirty="0" smtClean="0"/>
              <a:t> zdravstva, rada i socijalne skrbi HNŽ/K</a:t>
            </a:r>
          </a:p>
          <a:p>
            <a:pPr>
              <a:spcAft>
                <a:spcPts val="600"/>
              </a:spcAft>
            </a:pPr>
            <a:r>
              <a:rPr lang="hr-HR" sz="3800" dirty="0" smtClean="0"/>
              <a:t>Izradom </a:t>
            </a:r>
            <a:r>
              <a:rPr lang="hr-HR" sz="3800" dirty="0" err="1" smtClean="0"/>
              <a:t>postupnika</a:t>
            </a:r>
            <a:r>
              <a:rPr lang="hr-HR" sz="3800" dirty="0" smtClean="0"/>
              <a:t> za PZZ postigli bismo:</a:t>
            </a:r>
          </a:p>
          <a:p>
            <a:pPr lvl="1">
              <a:spcAft>
                <a:spcPts val="600"/>
              </a:spcAft>
            </a:pPr>
            <a:r>
              <a:rPr lang="hr-BA" sz="3800" dirty="0" smtClean="0"/>
              <a:t>Jednako postupanje prilikom dijagnosticiranja i donošenja odluke o liječenju kod najčešćih bolesti i stanja kod svih osiguranika, bez obzira na nadležnu ugovornu zdravstvenu ustanovu i izabranog liječnika PZZ</a:t>
            </a:r>
            <a:endParaRPr lang="hr-HR" sz="3800" dirty="0" smtClean="0"/>
          </a:p>
          <a:p>
            <a:pPr lvl="1">
              <a:spcAft>
                <a:spcPts val="600"/>
              </a:spcAft>
            </a:pPr>
            <a:r>
              <a:rPr lang="hr-BA" sz="3800" dirty="0" smtClean="0"/>
              <a:t>Standardizaciju usluga u PZZ</a:t>
            </a:r>
            <a:endParaRPr lang="hr-HR" sz="3800" dirty="0" smtClean="0"/>
          </a:p>
          <a:p>
            <a:pPr lvl="1">
              <a:spcAft>
                <a:spcPts val="600"/>
              </a:spcAft>
            </a:pPr>
            <a:r>
              <a:rPr lang="hr-BA" sz="3800" dirty="0" smtClean="0"/>
              <a:t>Uvelike olakšan svakodnevni rad liječnika PZZ</a:t>
            </a:r>
            <a:endParaRPr lang="hr-HR" sz="3800" dirty="0" smtClean="0"/>
          </a:p>
          <a:p>
            <a:pPr lvl="1">
              <a:spcAft>
                <a:spcPts val="600"/>
              </a:spcAft>
            </a:pPr>
            <a:r>
              <a:rPr lang="hr-BA" sz="3800" dirty="0" smtClean="0"/>
              <a:t>Povišenje zadovoljstva osiguranika, ali i liječnika PZZ</a:t>
            </a:r>
            <a:endParaRPr lang="hr-HR" sz="3800" dirty="0" smtClean="0"/>
          </a:p>
          <a:p>
            <a:pPr lvl="1">
              <a:spcAft>
                <a:spcPts val="600"/>
              </a:spcAft>
            </a:pPr>
            <a:r>
              <a:rPr lang="hr-BA" sz="3800" dirty="0" smtClean="0"/>
              <a:t>Optimizaciju i smanjenje sveukupnih troškova poslovanja Zavoda</a:t>
            </a:r>
            <a:endParaRPr lang="hr-HR" sz="3800" dirty="0" smtClean="0">
              <a:latin typeface="Garamond" pitchFamily="18" charset="0"/>
            </a:endParaRPr>
          </a:p>
          <a:p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chemeClr val="accent1"/>
                </a:solidFill>
                <a:effectLst/>
              </a:rPr>
              <a:t>DALJNJI RAZVOJ PZZ - POSTUPNICI</a:t>
            </a:r>
            <a:endParaRPr lang="hr-HR" sz="32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000108"/>
            <a:ext cx="8435280" cy="5286412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hr-HR" sz="2400" b="1" dirty="0" smtClean="0"/>
              <a:t>Svakodnevni problemi šifriranja usluga izvršenih u PZZ</a:t>
            </a:r>
          </a:p>
          <a:p>
            <a:r>
              <a:rPr lang="hr-HR" sz="2400" dirty="0" smtClean="0"/>
              <a:t>Nezadovoljstvo u ugovornim zdravstvenim ustanovama</a:t>
            </a:r>
          </a:p>
          <a:p>
            <a:r>
              <a:rPr lang="hr-HR" sz="2400" dirty="0" smtClean="0"/>
              <a:t>Nemogućnost adekvatne kontrole i praćenja izvršenja i kvalitete izvršenih usluga od strane Zavoda</a:t>
            </a:r>
          </a:p>
          <a:p>
            <a:pPr>
              <a:spcAft>
                <a:spcPts val="1200"/>
              </a:spcAft>
            </a:pPr>
            <a:r>
              <a:rPr lang="hr-HR" sz="2400" dirty="0" err="1" smtClean="0"/>
              <a:t>Tarifnikom</a:t>
            </a:r>
            <a:r>
              <a:rPr lang="hr-HR" sz="2400" dirty="0" smtClean="0"/>
              <a:t> </a:t>
            </a:r>
            <a:r>
              <a:rPr lang="hr-HR" sz="2400" dirty="0" err="1" smtClean="0"/>
              <a:t>FBiH</a:t>
            </a:r>
            <a:r>
              <a:rPr lang="hr-HR" sz="2400" dirty="0" smtClean="0"/>
              <a:t> i Plavom knjigom nisu obuhvaćene sve usluge koje se rade</a:t>
            </a:r>
          </a:p>
          <a:p>
            <a:pPr>
              <a:spcAft>
                <a:spcPts val="1200"/>
              </a:spcAft>
              <a:buNone/>
            </a:pPr>
            <a:r>
              <a:rPr lang="hr-HR" sz="2400" dirty="0" smtClean="0"/>
              <a:t>       </a:t>
            </a:r>
            <a:r>
              <a:rPr lang="hr-HR" sz="2400" b="1" dirty="0" smtClean="0"/>
              <a:t>Izraditi vlastiti </a:t>
            </a:r>
            <a:r>
              <a:rPr lang="hr-HR" sz="2400" b="1" dirty="0" err="1" smtClean="0"/>
              <a:t>šifrarnik</a:t>
            </a:r>
            <a:r>
              <a:rPr lang="hr-HR" sz="2400" b="1" dirty="0" smtClean="0"/>
              <a:t> usluga u PZZ </a:t>
            </a:r>
          </a:p>
          <a:p>
            <a:r>
              <a:rPr lang="hr-HR" sz="2400" dirty="0" smtClean="0"/>
              <a:t>Olakšati svakodnevni rad djelatnika u ugovornim Z. U.</a:t>
            </a:r>
          </a:p>
          <a:p>
            <a:r>
              <a:rPr lang="hr-HR" sz="2400" dirty="0" smtClean="0"/>
              <a:t>Omogućiti unos svih pruženih usluga</a:t>
            </a:r>
          </a:p>
          <a:p>
            <a:r>
              <a:rPr lang="hr-HR" sz="2400" dirty="0" smtClean="0"/>
              <a:t>Pratiti sve pružene usluge u realnom vremenu i kontrolirati kvalitetu istih</a:t>
            </a:r>
          </a:p>
          <a:p>
            <a:endParaRPr lang="hr-HR" sz="2400" dirty="0" smtClean="0">
              <a:latin typeface="Garamond" pitchFamily="18" charset="0"/>
            </a:endParaRPr>
          </a:p>
          <a:p>
            <a:pPr lvl="0"/>
            <a:endParaRPr lang="hr-HR" sz="2400" dirty="0" smtClean="0">
              <a:latin typeface="Garamond" pitchFamily="18" charset="0"/>
            </a:endParaRPr>
          </a:p>
          <a:p>
            <a:pPr lvl="0"/>
            <a:endParaRPr lang="hr-HR" sz="2400" dirty="0" smtClean="0">
              <a:latin typeface="Garamond" pitchFamily="18" charset="0"/>
            </a:endParaRPr>
          </a:p>
          <a:p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chemeClr val="accent1"/>
                </a:solidFill>
                <a:effectLst/>
              </a:rPr>
              <a:t>DALJNJI RAZVOJ PZZ - ŠIFRARNICI</a:t>
            </a:r>
            <a:endParaRPr lang="hr-HR" sz="3200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sz="2800" dirty="0" smtClean="0"/>
              <a:t>	Sredstva za financiranje prava iz obveznog zdravstvenog osiguranja osiguravaju se iz:</a:t>
            </a:r>
          </a:p>
          <a:p>
            <a:r>
              <a:rPr lang="hr-HR" sz="2800" b="1" dirty="0" smtClean="0"/>
              <a:t>Poreznih prihoda </a:t>
            </a:r>
            <a:r>
              <a:rPr lang="hr-HR" sz="2800" dirty="0" smtClean="0"/>
              <a:t>– koji se ostvaruju sukladno Zakonu o doprinosima </a:t>
            </a:r>
          </a:p>
          <a:p>
            <a:pPr lvl="1"/>
            <a:r>
              <a:rPr lang="hr-HR" sz="2600" dirty="0" smtClean="0"/>
              <a:t>iz plaća radnika koji su u radnom odnosu</a:t>
            </a:r>
          </a:p>
          <a:p>
            <a:pPr lvl="1"/>
            <a:r>
              <a:rPr lang="hr-HR" sz="2600" dirty="0" smtClean="0"/>
              <a:t>doprinosa na prihod osoba koje obnašaju samostalnu djelatnost</a:t>
            </a:r>
          </a:p>
          <a:p>
            <a:pPr lvl="1"/>
            <a:r>
              <a:rPr lang="hr-HR" sz="2600" dirty="0" smtClean="0"/>
              <a:t>iz mirovina i invalidnina</a:t>
            </a:r>
          </a:p>
          <a:p>
            <a:pPr lvl="1"/>
            <a:r>
              <a:rPr lang="hr-HR" sz="2600" dirty="0" smtClean="0"/>
              <a:t>od neuposlenih osoba, od autorskih djela, od poljoprivredne djelatnosti, dragovoljnih doprinosa</a:t>
            </a:r>
          </a:p>
          <a:p>
            <a:r>
              <a:rPr lang="hr-HR" sz="2800" b="1" dirty="0" smtClean="0"/>
              <a:t>Sredstava osobnog sudjelovanja </a:t>
            </a:r>
            <a:r>
              <a:rPr lang="hr-HR" sz="2800" dirty="0" smtClean="0"/>
              <a:t>u pokriću troškova zdravstvene zaštite i drugih prihoda</a:t>
            </a:r>
            <a:endParaRPr lang="hr-HR" sz="2400" dirty="0" smtClean="0"/>
          </a:p>
          <a:p>
            <a:r>
              <a:rPr lang="hr-HR" sz="2800" b="1" dirty="0" smtClean="0"/>
              <a:t>Vlastite djelatnosti </a:t>
            </a:r>
            <a:r>
              <a:rPr lang="hr-HR" sz="2800" dirty="0" smtClean="0"/>
              <a:t>(potvrde, obrasci, iskaznice)</a:t>
            </a:r>
            <a:endParaRPr lang="hr-HR" sz="2400" dirty="0" smtClean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400" dirty="0" smtClean="0">
                <a:solidFill>
                  <a:schemeClr val="accent1"/>
                </a:solidFill>
                <a:effectLst/>
              </a:rPr>
              <a:t>FINANCIRANJE ZDRAVSTVENE ZAŠTITE PREKO ZAVODA</a:t>
            </a:r>
            <a:endParaRPr lang="hr-HR" sz="34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395536" y="908720"/>
            <a:ext cx="8496944" cy="5237774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hr-HR" b="1" dirty="0" smtClean="0"/>
              <a:t>	Uvođenjem DRG modela plaćanja postići ćemo:</a:t>
            </a:r>
          </a:p>
          <a:p>
            <a:pPr lvl="0"/>
            <a:r>
              <a:rPr lang="hr-HR" dirty="0" smtClean="0"/>
              <a:t>Transparentno plaćanje po učinku </a:t>
            </a:r>
          </a:p>
          <a:p>
            <a:pPr lvl="0"/>
            <a:r>
              <a:rPr lang="hr-HR" dirty="0" smtClean="0"/>
              <a:t>Poboljšanje kvalitete usluge</a:t>
            </a:r>
          </a:p>
          <a:p>
            <a:pPr lvl="0"/>
            <a:r>
              <a:rPr lang="hr-HR" dirty="0" smtClean="0"/>
              <a:t>Mjerenje učinkovitosti</a:t>
            </a:r>
          </a:p>
          <a:p>
            <a:pPr lvl="0">
              <a:spcAft>
                <a:spcPts val="1200"/>
              </a:spcAft>
            </a:pPr>
            <a:r>
              <a:rPr lang="hr-HR" dirty="0" smtClean="0"/>
              <a:t>Planiranje temeljem stvarnih pokazatelja</a:t>
            </a:r>
          </a:p>
          <a:p>
            <a:pPr lvl="0">
              <a:spcAft>
                <a:spcPts val="1200"/>
              </a:spcAft>
              <a:buNone/>
            </a:pPr>
            <a:r>
              <a:rPr lang="hr-HR" b="1" dirty="0" smtClean="0"/>
              <a:t>	Omogućiti kvalitetan upravljački mehanizam menadžmentima bolnica, odnosno unaprijediti:</a:t>
            </a:r>
          </a:p>
          <a:p>
            <a:pPr lvl="0">
              <a:spcAft>
                <a:spcPts val="1200"/>
              </a:spcAft>
            </a:pPr>
            <a:r>
              <a:rPr lang="hr-HR" dirty="0" smtClean="0"/>
              <a:t>Efikasnost, efektivnost i kvalitetu usluga u bolnicama u HNŽ/K</a:t>
            </a:r>
          </a:p>
          <a:p>
            <a:pPr lvl="1"/>
            <a:r>
              <a:rPr lang="hr-HR" sz="2600" dirty="0" smtClean="0"/>
              <a:t>Mjerenje izlaznih rezultata</a:t>
            </a:r>
          </a:p>
          <a:p>
            <a:pPr lvl="1"/>
            <a:r>
              <a:rPr lang="hr-HR" sz="2600" dirty="0" smtClean="0"/>
              <a:t>Planiranje zdravstvenih kapaciteta</a:t>
            </a:r>
          </a:p>
          <a:p>
            <a:pPr lvl="1"/>
            <a:r>
              <a:rPr lang="hr-HR" sz="2600" dirty="0" smtClean="0"/>
              <a:t>Slobodan odabir davatelja usluga</a:t>
            </a:r>
          </a:p>
          <a:p>
            <a:pPr lvl="1"/>
            <a:r>
              <a:rPr lang="hr-HR" sz="2600" dirty="0" smtClean="0"/>
              <a:t>Planiranje proračuna sukladno aktivnostima</a:t>
            </a:r>
          </a:p>
          <a:p>
            <a:pPr lvl="1"/>
            <a:r>
              <a:rPr lang="hr-HR" sz="2600" dirty="0" smtClean="0"/>
              <a:t>Plaćanje usluga biti će refleksija stvarnog troška</a:t>
            </a:r>
          </a:p>
          <a:p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Autofit/>
          </a:bodyPr>
          <a:lstStyle/>
          <a:p>
            <a:pPr algn="ctr"/>
            <a:r>
              <a:rPr lang="bs-Latn-BA" sz="3200" dirty="0" smtClean="0">
                <a:solidFill>
                  <a:schemeClr val="accent1"/>
                </a:solidFill>
                <a:effectLst/>
              </a:rPr>
              <a:t>DALJNJI RAZVOJ - DRG</a:t>
            </a:r>
            <a:endParaRPr lang="hr-HR" sz="3200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Razvijanje vlastitog softverskog rješenja (DRG SKZZ </a:t>
            </a:r>
            <a:r>
              <a:rPr lang="hr-HR" dirty="0" err="1" smtClean="0"/>
              <a:t>grouper</a:t>
            </a:r>
            <a:r>
              <a:rPr lang="hr-HR" dirty="0" smtClean="0"/>
              <a:t>)</a:t>
            </a:r>
          </a:p>
          <a:p>
            <a:r>
              <a:rPr lang="hr-HR" dirty="0" smtClean="0"/>
              <a:t>Stalno poboljšanje kvalitete i sigurnosti zdravstvene zaštite je međunarodni i europski prioritet</a:t>
            </a:r>
          </a:p>
          <a:p>
            <a:r>
              <a:rPr lang="hr-HR" dirty="0" smtClean="0"/>
              <a:t>Promjene u bolničkom modelu pružanja usluga su ključno sredstvo stabilizaciji i boljoj iskorištenosti resursa</a:t>
            </a:r>
          </a:p>
          <a:p>
            <a:r>
              <a:rPr lang="hr-HR" dirty="0" smtClean="0"/>
              <a:t>Troškovi i cijene biti će standardizirane i zahtijevat će ujednačene i standardizirane razine performansi pružatelja bolničkih usluga</a:t>
            </a:r>
          </a:p>
          <a:p>
            <a:r>
              <a:rPr lang="hr-HR" dirty="0" smtClean="0"/>
              <a:t>Daljnji nastavak implementiranja DRG zahtijeva koordiniran pristup i aktivno sudjelovanje brojnih dionika zdravstvenog sustava (HNŽ/K ima kapacitet odgovoriti ovim zahtjevima)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bs-Latn-BA" sz="3600" dirty="0" smtClean="0">
                <a:solidFill>
                  <a:schemeClr val="accent1"/>
                </a:solidFill>
                <a:effectLst/>
              </a:rPr>
              <a:t>DALJNJI RAZVOJ DRG</a:t>
            </a:r>
            <a:endParaRPr lang="hr-HR" sz="3600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Garamond" pitchFamily="18" charset="0"/>
              </a:rPr>
              <a:t>U 2015. god. preko 5.000 nepreuzetih laboratorijskih nalaza u PZZ</a:t>
            </a:r>
          </a:p>
          <a:p>
            <a:r>
              <a:rPr lang="hr-HR" dirty="0" smtClean="0">
                <a:latin typeface="Garamond" pitchFamily="18" charset="0"/>
              </a:rPr>
              <a:t>Spremanje na jedno mjesto svih laboratorijskih pretraga iz svih zdravstvenih ustanova u Županiji</a:t>
            </a:r>
          </a:p>
          <a:p>
            <a:r>
              <a:rPr lang="hr-HR" dirty="0" smtClean="0">
                <a:latin typeface="Garamond" pitchFamily="18" charset="0"/>
              </a:rPr>
              <a:t>Svi nalazi će se automatski slati u e - karton</a:t>
            </a:r>
          </a:p>
          <a:p>
            <a:r>
              <a:rPr lang="hr-HR" dirty="0" smtClean="0">
                <a:latin typeface="Garamond" pitchFamily="18" charset="0"/>
              </a:rPr>
              <a:t>Smanjenje broja urađenih nalaza (dupliranje nalaza)</a:t>
            </a:r>
          </a:p>
          <a:p>
            <a:r>
              <a:rPr lang="hr-HR" dirty="0" smtClean="0">
                <a:latin typeface="Garamond" pitchFamily="18" charset="0"/>
              </a:rPr>
              <a:t>Financijska ušteda za ustanove – u prvoj godini implementiranja minimalno 10% (godišnja ušteda 800.000 KM – 1.000.000 KM)</a:t>
            </a:r>
          </a:p>
          <a:p>
            <a:r>
              <a:rPr lang="hr-HR" dirty="0" smtClean="0">
                <a:latin typeface="Garamond" pitchFamily="18" charset="0"/>
              </a:rPr>
              <a:t>Integriranje s IZIS-om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chemeClr val="accent1"/>
                </a:solidFill>
                <a:effectLst/>
                <a:latin typeface="Garamond" pitchFamily="18" charset="0"/>
              </a:rPr>
              <a:t> LABORATORIJSKI INFORMACIJSKI SUSTAV – LIS - PLANIRANO</a:t>
            </a:r>
            <a:endParaRPr lang="hr-HR" sz="3200" dirty="0">
              <a:solidFill>
                <a:schemeClr val="accent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Garamond" pitchFamily="18" charset="0"/>
              </a:rPr>
              <a:t>Uspostava Županijskog PACS DATA Centra</a:t>
            </a:r>
          </a:p>
          <a:p>
            <a:r>
              <a:rPr lang="hr-HR" dirty="0" err="1" smtClean="0">
                <a:latin typeface="Garamond" pitchFamily="18" charset="0"/>
              </a:rPr>
              <a:t>D</a:t>
            </a:r>
            <a:r>
              <a:rPr lang="en-US" dirty="0" err="1" smtClean="0">
                <a:latin typeface="Garamond" pitchFamily="18" charset="0"/>
              </a:rPr>
              <a:t>obivanje</a:t>
            </a:r>
            <a:r>
              <a:rPr lang="en-US" dirty="0" smtClean="0">
                <a:latin typeface="Garamond" pitchFamily="18" charset="0"/>
              </a:rPr>
              <a:t>, </a:t>
            </a:r>
            <a:r>
              <a:rPr lang="en-US" dirty="0" err="1" smtClean="0">
                <a:latin typeface="Garamond" pitchFamily="18" charset="0"/>
              </a:rPr>
              <a:t>prikaz</a:t>
            </a:r>
            <a:r>
              <a:rPr lang="en-US" dirty="0" smtClean="0">
                <a:latin typeface="Garamond" pitchFamily="18" charset="0"/>
              </a:rPr>
              <a:t>, </a:t>
            </a:r>
            <a:r>
              <a:rPr lang="en-US" dirty="0" err="1" smtClean="0">
                <a:latin typeface="Garamond" pitchFamily="18" charset="0"/>
              </a:rPr>
              <a:t>manipulacija</a:t>
            </a:r>
            <a:r>
              <a:rPr lang="en-US" dirty="0" smtClean="0">
                <a:latin typeface="Garamond" pitchFamily="18" charset="0"/>
              </a:rPr>
              <a:t>, </a:t>
            </a:r>
            <a:r>
              <a:rPr lang="en-US" dirty="0" err="1" smtClean="0">
                <a:latin typeface="Garamond" pitchFamily="18" charset="0"/>
              </a:rPr>
              <a:t>pohrana</a:t>
            </a:r>
            <a:r>
              <a:rPr lang="en-US" dirty="0" smtClean="0">
                <a:latin typeface="Garamond" pitchFamily="18" charset="0"/>
              </a:rPr>
              <a:t> i </a:t>
            </a:r>
            <a:r>
              <a:rPr lang="en-US" dirty="0" err="1" smtClean="0">
                <a:latin typeface="Garamond" pitchFamily="18" charset="0"/>
              </a:rPr>
              <a:t>dvosmjerna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komunikacija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digitalnih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slikovnih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podataka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svih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ugovornih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zdravstvenih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ustanova</a:t>
            </a:r>
            <a:endParaRPr lang="hr-HR" dirty="0" smtClean="0">
              <a:latin typeface="Garamond" pitchFamily="18" charset="0"/>
            </a:endParaRPr>
          </a:p>
          <a:p>
            <a:r>
              <a:rPr lang="hr-HR" dirty="0" smtClean="0">
                <a:latin typeface="Garamond" pitchFamily="18" charset="0"/>
              </a:rPr>
              <a:t>Smanjenje materijalnih troškova zdravstvenih ustanova kroz prestanak </a:t>
            </a:r>
            <a:r>
              <a:rPr lang="hr-HR" dirty="0" err="1" smtClean="0">
                <a:latin typeface="Garamond" pitchFamily="18" charset="0"/>
              </a:rPr>
              <a:t>printanja</a:t>
            </a:r>
            <a:r>
              <a:rPr lang="hr-HR" dirty="0" smtClean="0">
                <a:latin typeface="Garamond" pitchFamily="18" charset="0"/>
              </a:rPr>
              <a:t> radiološkog filma</a:t>
            </a:r>
          </a:p>
          <a:p>
            <a:r>
              <a:rPr lang="hr-HR" dirty="0" smtClean="0">
                <a:latin typeface="Garamond" pitchFamily="18" charset="0"/>
              </a:rPr>
              <a:t>Zadovoljan osiguranik – RTG snimak se više neće morati ručno nositi sa odjela na odjel</a:t>
            </a:r>
          </a:p>
          <a:p>
            <a:r>
              <a:rPr lang="hr-HR" dirty="0" smtClean="0">
                <a:latin typeface="Garamond" pitchFamily="18" charset="0"/>
              </a:rPr>
              <a:t>Integriranje s IZIS-om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chemeClr val="accent1"/>
                </a:solidFill>
                <a:effectLst/>
                <a:latin typeface="Garamond" pitchFamily="18" charset="0"/>
              </a:rPr>
              <a:t>RADIOLOŠKI INFORMACIJSKI SUSTAV – PACS - PLANIRANO</a:t>
            </a:r>
            <a:endParaRPr lang="hr-HR" sz="3200" dirty="0">
              <a:solidFill>
                <a:schemeClr val="accent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hr-HR" dirty="0" smtClean="0">
                <a:latin typeface="Garamond" pitchFamily="18" charset="0"/>
              </a:rPr>
              <a:t>Uspostava elektronskog registra malignih oboljenja</a:t>
            </a:r>
          </a:p>
          <a:p>
            <a:pPr>
              <a:spcAft>
                <a:spcPts val="1200"/>
              </a:spcAft>
              <a:buNone/>
            </a:pPr>
            <a:r>
              <a:rPr lang="hr-HR" dirty="0" smtClean="0">
                <a:latin typeface="Garamond" pitchFamily="18" charset="0"/>
              </a:rPr>
              <a:t>	Kroz IZIS omogućiti: </a:t>
            </a:r>
          </a:p>
          <a:p>
            <a:r>
              <a:rPr lang="hr-HR" dirty="0" smtClean="0">
                <a:latin typeface="Garamond" pitchFamily="18" charset="0"/>
              </a:rPr>
              <a:t>Prijave oboljelih od malignih bolesti </a:t>
            </a:r>
          </a:p>
          <a:p>
            <a:r>
              <a:rPr lang="hr-HR" dirty="0" smtClean="0">
                <a:latin typeface="Garamond" pitchFamily="18" charset="0"/>
              </a:rPr>
              <a:t>Prijave umrlih od malignih bolesti </a:t>
            </a:r>
          </a:p>
          <a:p>
            <a:r>
              <a:rPr lang="hr-HR" dirty="0" smtClean="0">
                <a:latin typeface="Garamond" pitchFamily="18" charset="0"/>
              </a:rPr>
              <a:t>Upis primarne dijagnoze</a:t>
            </a:r>
          </a:p>
          <a:p>
            <a:pPr>
              <a:buNone/>
            </a:pPr>
            <a:endParaRPr lang="hr-HR" dirty="0" smtClean="0">
              <a:latin typeface="Garamond" pitchFamily="18" charset="0"/>
            </a:endParaRPr>
          </a:p>
          <a:p>
            <a:r>
              <a:rPr lang="hr-HR" dirty="0" smtClean="0">
                <a:latin typeface="Garamond" pitchFamily="18" charset="0"/>
              </a:rPr>
              <a:t>Velike mogućnosti unaprjeđenja sustava zdravstva, odnosno daljnjeg razvoja indikatora kvalitete u OM, DRG-a, </a:t>
            </a:r>
            <a:r>
              <a:rPr lang="hr-HR" dirty="0" err="1" smtClean="0">
                <a:latin typeface="Garamond" pitchFamily="18" charset="0"/>
              </a:rPr>
              <a:t>postupnika</a:t>
            </a:r>
            <a:r>
              <a:rPr lang="hr-HR" dirty="0" smtClean="0">
                <a:latin typeface="Garamond" pitchFamily="18" charset="0"/>
              </a:rPr>
              <a:t> za PZZ, a kroz projekte Svjetske banke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hr-HR" sz="3400" dirty="0" smtClean="0">
                <a:solidFill>
                  <a:schemeClr val="accent1"/>
                </a:solidFill>
                <a:effectLst/>
              </a:rPr>
              <a:t>E – JAVNO ZDRAVSTVO - PLANIRANO</a:t>
            </a:r>
            <a:endParaRPr lang="hr-HR" sz="34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60636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Garamond" pitchFamily="18" charset="0"/>
              </a:rPr>
              <a:t>Integriranje LIS-a, PACS-a, softvera za SKZZ s IZIS-om</a:t>
            </a:r>
          </a:p>
          <a:p>
            <a:r>
              <a:rPr lang="hr-HR" dirty="0" smtClean="0">
                <a:latin typeface="Garamond" pitchFamily="18" charset="0"/>
              </a:rPr>
              <a:t>Integriranje svih bolničkih ustanova s IZIS-om (u 2017. integriranje BIS-a s IZIS-om u KB </a:t>
            </a:r>
            <a:r>
              <a:rPr lang="hr-HR" dirty="0" err="1" smtClean="0">
                <a:latin typeface="Garamond" pitchFamily="18" charset="0"/>
              </a:rPr>
              <a:t>dr</a:t>
            </a:r>
            <a:r>
              <a:rPr lang="hr-HR" dirty="0" smtClean="0">
                <a:latin typeface="Garamond" pitchFamily="18" charset="0"/>
              </a:rPr>
              <a:t>. </a:t>
            </a:r>
            <a:r>
              <a:rPr lang="hr-HR" dirty="0" err="1" smtClean="0">
                <a:latin typeface="Garamond" pitchFamily="18" charset="0"/>
              </a:rPr>
              <a:t>Safet</a:t>
            </a:r>
            <a:r>
              <a:rPr lang="hr-HR" dirty="0" smtClean="0">
                <a:latin typeface="Garamond" pitchFamily="18" charset="0"/>
              </a:rPr>
              <a:t> </a:t>
            </a:r>
            <a:r>
              <a:rPr lang="hr-HR" dirty="0" err="1" smtClean="0">
                <a:latin typeface="Garamond" pitchFamily="18" charset="0"/>
              </a:rPr>
              <a:t>Mujić</a:t>
            </a:r>
            <a:r>
              <a:rPr lang="hr-HR" dirty="0" smtClean="0">
                <a:latin typeface="Garamond" pitchFamily="18" charset="0"/>
              </a:rPr>
              <a:t>)</a:t>
            </a:r>
          </a:p>
          <a:p>
            <a:r>
              <a:rPr lang="hr-HR" dirty="0" smtClean="0">
                <a:latin typeface="Garamond" pitchFamily="18" charset="0"/>
              </a:rPr>
              <a:t>Potpuno implementiranje modula:</a:t>
            </a:r>
          </a:p>
          <a:p>
            <a:pPr>
              <a:buNone/>
            </a:pPr>
            <a:r>
              <a:rPr lang="hr-HR" dirty="0" smtClean="0">
                <a:latin typeface="Garamond" pitchFamily="18" charset="0"/>
              </a:rPr>
              <a:t>	e - ortopedska pomagala, </a:t>
            </a:r>
          </a:p>
          <a:p>
            <a:pPr>
              <a:buNone/>
            </a:pPr>
            <a:r>
              <a:rPr lang="hr-HR" dirty="0" smtClean="0">
                <a:latin typeface="Garamond" pitchFamily="18" charset="0"/>
              </a:rPr>
              <a:t>	e - bolovanje, </a:t>
            </a:r>
          </a:p>
          <a:p>
            <a:pPr>
              <a:buNone/>
            </a:pPr>
            <a:r>
              <a:rPr lang="hr-HR" dirty="0" smtClean="0">
                <a:latin typeface="Garamond" pitchFamily="18" charset="0"/>
              </a:rPr>
              <a:t>	e - javno zdravstvo, </a:t>
            </a:r>
          </a:p>
          <a:p>
            <a:pPr>
              <a:buNone/>
            </a:pPr>
            <a:r>
              <a:rPr lang="hr-HR" dirty="0" smtClean="0">
                <a:latin typeface="Garamond" pitchFamily="18" charset="0"/>
              </a:rPr>
              <a:t>	e - bilanca osiguranika, </a:t>
            </a:r>
          </a:p>
          <a:p>
            <a:pPr>
              <a:buNone/>
            </a:pPr>
            <a:r>
              <a:rPr lang="hr-HR" dirty="0" smtClean="0">
                <a:latin typeface="Garamond" pitchFamily="18" charset="0"/>
              </a:rPr>
              <a:t>	e - zdravstvena iskaznica</a:t>
            </a:r>
          </a:p>
          <a:p>
            <a:r>
              <a:rPr lang="hr-HR" dirty="0" smtClean="0">
                <a:latin typeface="Garamond" pitchFamily="18" charset="0"/>
              </a:rPr>
              <a:t>Glavna podrška primijenjenoj </a:t>
            </a:r>
            <a:r>
              <a:rPr lang="hr-HR" b="1" dirty="0" smtClean="0">
                <a:latin typeface="Garamond" pitchFamily="18" charset="0"/>
              </a:rPr>
              <a:t>integriranoj zdravstvenoj     zaštiti</a:t>
            </a:r>
            <a:endParaRPr lang="hr-HR" b="1" dirty="0">
              <a:latin typeface="Garamond" pitchFamily="18" charset="0"/>
            </a:endParaRP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200" dirty="0" smtClean="0">
                <a:solidFill>
                  <a:schemeClr val="accent1"/>
                </a:solidFill>
                <a:effectLst/>
                <a:latin typeface="Garamond" pitchFamily="18" charset="0"/>
              </a:rPr>
              <a:t>INTEGRIRANI ZDRAVSTVENI INFORMACIJSKI SUSTAV – IZIS - PLANIRANO</a:t>
            </a:r>
            <a:endParaRPr lang="hr-HR" sz="3200" dirty="0">
              <a:solidFill>
                <a:schemeClr val="accent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28875"/>
            <a:ext cx="7772400" cy="98425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pc="300" dirty="0" smtClean="0">
                <a:solidFill>
                  <a:schemeClr val="accent1"/>
                </a:solidFill>
                <a:effectLst/>
                <a:latin typeface="Garamond" pitchFamily="18" charset="0"/>
              </a:rPr>
              <a:t>HVALA NA PAŽNJI!</a:t>
            </a:r>
            <a:endParaRPr lang="en-US" sz="1800" spc="300" dirty="0" smtClean="0">
              <a:solidFill>
                <a:schemeClr val="accent1"/>
              </a:solidFill>
              <a:latin typeface="Garamond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2097D-6F75-4C38-BFE4-243925D4AAC2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hr-HR" dirty="0" smtClean="0"/>
              <a:t>Sukladno Zakonu o zdravstvenom osiguranju i Zakonu o zdravstvenoj zaštiti Zavod ima nadležnosti i obveze:</a:t>
            </a:r>
          </a:p>
          <a:p>
            <a:pPr algn="ctr">
              <a:spcAft>
                <a:spcPts val="1200"/>
              </a:spcAft>
              <a:buNone/>
            </a:pPr>
            <a:r>
              <a:rPr lang="hr-HR" b="1" dirty="0" smtClean="0"/>
              <a:t>Financiranja isključivo zdravstvene zaštite</a:t>
            </a:r>
          </a:p>
          <a:p>
            <a:pPr lvl="1"/>
            <a:r>
              <a:rPr lang="hr-HR" sz="2600" dirty="0" smtClean="0"/>
              <a:t>Ugovaranje sa zdravstvenim ustanovama</a:t>
            </a:r>
          </a:p>
          <a:p>
            <a:pPr lvl="1"/>
            <a:r>
              <a:rPr lang="hr-HR" sz="2600" dirty="0" smtClean="0"/>
              <a:t>Druga prava osiguranika</a:t>
            </a:r>
          </a:p>
          <a:p>
            <a:pPr lvl="1"/>
            <a:r>
              <a:rPr lang="hr-HR" sz="2600" dirty="0" smtClean="0"/>
              <a:t>Projekti u funkciji zdravstvene zaštite (ZZJZ)</a:t>
            </a:r>
          </a:p>
          <a:p>
            <a:pPr lvl="1"/>
            <a:r>
              <a:rPr lang="hr-HR" sz="2600" dirty="0" smtClean="0"/>
              <a:t>Druga financiranja u funkciji zdravstvene zaštite osiguranika</a:t>
            </a:r>
            <a:endParaRPr lang="hr-HR" sz="2600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NADLEŽNOSTI I OBVEZE ZAVODA</a:t>
            </a:r>
            <a:endParaRPr lang="hr-HR" sz="36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/>
              <a:t>Sredstva za financiranje zdravstvenih ustanova osiguravaju se iz:</a:t>
            </a:r>
          </a:p>
          <a:p>
            <a:pPr lvl="0"/>
            <a:r>
              <a:rPr lang="hr-HR" dirty="0" smtClean="0"/>
              <a:t>Sredstava proračuna osnivača</a:t>
            </a:r>
          </a:p>
          <a:p>
            <a:pPr lvl="0"/>
            <a:r>
              <a:rPr lang="hr-HR" dirty="0" smtClean="0"/>
              <a:t>Sredstava zdravstvenog osiguranja</a:t>
            </a:r>
          </a:p>
          <a:p>
            <a:pPr lvl="0"/>
            <a:r>
              <a:rPr lang="hr-HR" dirty="0" smtClean="0"/>
              <a:t>Donacija, pomoći i drugih izvora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Temeljem: </a:t>
            </a:r>
          </a:p>
          <a:p>
            <a:pPr lvl="0"/>
            <a:r>
              <a:rPr lang="hr-HR" dirty="0" smtClean="0"/>
              <a:t>Ugovora sa FZZOR-a i ZZO županije</a:t>
            </a:r>
          </a:p>
          <a:p>
            <a:pPr lvl="0"/>
            <a:r>
              <a:rPr lang="hr-HR" dirty="0" smtClean="0"/>
              <a:t>Ugovorom sa nadležnim ministarstvom zdravstva </a:t>
            </a:r>
          </a:p>
          <a:p>
            <a:pPr lvl="0"/>
            <a:r>
              <a:rPr lang="hr-HR" dirty="0" smtClean="0"/>
              <a:t>Ugovorom s fakultetima i drugim visokim školama zdravstvenog usmjerenja</a:t>
            </a:r>
          </a:p>
          <a:p>
            <a:pPr lvl="0"/>
            <a:r>
              <a:rPr lang="hr-HR" dirty="0" smtClean="0"/>
              <a:t>Iz sredstava osnivača sukladno aktu o osnivanju</a:t>
            </a:r>
          </a:p>
          <a:p>
            <a:pPr lvl="0"/>
            <a:r>
              <a:rPr lang="hr-HR" dirty="0" smtClean="0"/>
              <a:t>Iz sredstava proračuna </a:t>
            </a:r>
            <a:r>
              <a:rPr lang="hr-HR" dirty="0" err="1" smtClean="0"/>
              <a:t>FBiH</a:t>
            </a:r>
            <a:r>
              <a:rPr lang="hr-HR" dirty="0" smtClean="0"/>
              <a:t> i županije, odnosno općine</a:t>
            </a:r>
          </a:p>
          <a:p>
            <a:pPr lvl="0"/>
            <a:r>
              <a:rPr lang="hr-HR" dirty="0" smtClean="0"/>
              <a:t>Sudjelovanja korisnika zdravstvene zaštite (participacije)</a:t>
            </a:r>
          </a:p>
          <a:p>
            <a:pPr lvl="0"/>
            <a:r>
              <a:rPr lang="hr-HR" dirty="0" smtClean="0"/>
              <a:t>Slobodnom prodajom usluga na tržištu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FINANCIRANJE ZDRAVSTVENIH USTANOVA</a:t>
            </a:r>
            <a:endParaRPr lang="hr-HR" sz="36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8737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2800" b="1" dirty="0" smtClean="0"/>
              <a:t>Financiranje zdravstvene zaštite kroz transfere i ugovore sa zdravstvenim ustanovama u HNŽ/K</a:t>
            </a:r>
          </a:p>
          <a:p>
            <a:pPr algn="ctr">
              <a:buNone/>
            </a:pPr>
            <a:endParaRPr lang="hr-HR" sz="2600" dirty="0" smtClean="0"/>
          </a:p>
          <a:p>
            <a:pPr algn="ctr">
              <a:buNone/>
            </a:pPr>
            <a:r>
              <a:rPr lang="hr-HR" sz="2800" dirty="0" smtClean="0"/>
              <a:t>Ukupno </a:t>
            </a:r>
            <a:r>
              <a:rPr lang="hr-HR" sz="2800" b="1" dirty="0" smtClean="0"/>
              <a:t>88.821.000</a:t>
            </a:r>
            <a:r>
              <a:rPr lang="hr-HR" sz="2800" dirty="0" smtClean="0"/>
              <a:t> KM ili </a:t>
            </a:r>
            <a:r>
              <a:rPr lang="hr-HR" sz="2800" b="1" dirty="0" smtClean="0"/>
              <a:t>74,44%</a:t>
            </a:r>
            <a:r>
              <a:rPr lang="hr-HR" sz="2800" dirty="0" smtClean="0"/>
              <a:t> </a:t>
            </a:r>
          </a:p>
          <a:p>
            <a:pPr>
              <a:buNone/>
            </a:pPr>
            <a:endParaRPr lang="hr-HR" dirty="0" smtClean="0"/>
          </a:p>
          <a:p>
            <a:pPr>
              <a:spcAft>
                <a:spcPts val="1200"/>
              </a:spcAft>
              <a:buNone/>
            </a:pPr>
            <a:r>
              <a:rPr lang="hr-HR" sz="2800" dirty="0" smtClean="0"/>
              <a:t>Primarna zdravstvena zaštita	Bolnička zdravstvena zaštita</a:t>
            </a:r>
          </a:p>
          <a:p>
            <a:pPr>
              <a:buNone/>
            </a:pPr>
            <a:r>
              <a:rPr lang="hr-HR" dirty="0" smtClean="0"/>
              <a:t>	28.272.000 KM – 23,69%	   60.549.000 KM – 50,74%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214282" y="332656"/>
            <a:ext cx="8715436" cy="936104"/>
          </a:xfrm>
        </p:spPr>
        <p:txBody>
          <a:bodyPr>
            <a:no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RASHODI ZAVODA</a:t>
            </a:r>
            <a:endParaRPr lang="hr-HR" sz="36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</p:nvPr>
        </p:nvGraphicFramePr>
        <p:xfrm>
          <a:off x="539552" y="2060848"/>
          <a:ext cx="8229600" cy="44676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68552"/>
                <a:gridCol w="2016224"/>
                <a:gridCol w="1244824"/>
              </a:tblGrid>
              <a:tr h="535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Iznos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%</a:t>
                      </a:r>
                      <a:endParaRPr lang="hr-HR" sz="2400" dirty="0"/>
                    </a:p>
                  </a:txBody>
                  <a:tcPr/>
                </a:tc>
              </a:tr>
              <a:tr h="3449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Lijekovi s pozitivne liste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11.000.000 KM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9,22%</a:t>
                      </a:r>
                      <a:endParaRPr lang="hr-HR" sz="2400" dirty="0"/>
                    </a:p>
                  </a:txBody>
                  <a:tcPr/>
                </a:tc>
              </a:tr>
              <a:tr h="349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Liječenje izvan županije/BiH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2.100.000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1,76%</a:t>
                      </a:r>
                      <a:endParaRPr lang="hr-HR" sz="2400" dirty="0"/>
                    </a:p>
                  </a:txBody>
                  <a:tcPr/>
                </a:tc>
              </a:tr>
              <a:tr h="349752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Ortopedska pomagala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1.800.000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1,51%</a:t>
                      </a:r>
                      <a:endParaRPr lang="hr-HR" sz="2400" dirty="0"/>
                    </a:p>
                  </a:txBody>
                  <a:tcPr/>
                </a:tc>
              </a:tr>
              <a:tr h="349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Refundiranje bolovanja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1.100.000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0,92%</a:t>
                      </a:r>
                      <a:endParaRPr lang="hr-HR" sz="2400" dirty="0"/>
                    </a:p>
                  </a:txBody>
                  <a:tcPr/>
                </a:tc>
              </a:tr>
              <a:tr h="603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Sufinanciranje nabave lijekova, refundiranje troškova liječenja, putni troškovi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590.000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0,49%</a:t>
                      </a:r>
                      <a:endParaRPr lang="hr-HR" sz="2400" dirty="0"/>
                    </a:p>
                  </a:txBody>
                  <a:tcPr/>
                </a:tc>
              </a:tr>
              <a:tr h="349752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Inozemno osiguranje </a:t>
                      </a:r>
                      <a:endParaRPr lang="hr-H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205.000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0,17%</a:t>
                      </a:r>
                      <a:endParaRPr lang="hr-HR" sz="2400" dirty="0"/>
                    </a:p>
                  </a:txBody>
                  <a:tcPr/>
                </a:tc>
              </a:tr>
              <a:tr h="349752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Rehabilitacija</a:t>
                      </a:r>
                      <a:endParaRPr lang="hr-H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60.000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0,05%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RASHODI ZAVODA</a:t>
            </a:r>
            <a:endParaRPr lang="hr-HR" sz="3600" dirty="0"/>
          </a:p>
        </p:txBody>
      </p:sp>
      <p:sp>
        <p:nvSpPr>
          <p:cNvPr id="8" name="TekstniOkvir 7"/>
          <p:cNvSpPr txBox="1"/>
          <p:nvPr/>
        </p:nvSpPr>
        <p:spPr>
          <a:xfrm>
            <a:off x="611560" y="908720"/>
            <a:ext cx="80648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None/>
            </a:pPr>
            <a:r>
              <a:rPr lang="hr-HR" sz="3200" b="1" dirty="0" smtClean="0">
                <a:latin typeface="+mj-lt"/>
              </a:rPr>
              <a:t>Druga prava osiguranika</a:t>
            </a:r>
          </a:p>
          <a:p>
            <a:pPr algn="ctr">
              <a:spcAft>
                <a:spcPts val="600"/>
              </a:spcAft>
              <a:buNone/>
            </a:pPr>
            <a:r>
              <a:rPr lang="hr-HR" sz="2700" dirty="0" smtClean="0">
                <a:latin typeface="+mj-lt"/>
              </a:rPr>
              <a:t>Ukupno </a:t>
            </a:r>
            <a:r>
              <a:rPr lang="hr-HR" sz="2700" b="1" dirty="0" smtClean="0">
                <a:latin typeface="+mj-lt"/>
              </a:rPr>
              <a:t>16.855.000 </a:t>
            </a:r>
            <a:r>
              <a:rPr lang="hr-HR" sz="2700" dirty="0" smtClean="0">
                <a:latin typeface="+mj-lt"/>
              </a:rPr>
              <a:t>KM ili </a:t>
            </a:r>
            <a:r>
              <a:rPr lang="hr-HR" sz="2700" b="1" dirty="0" smtClean="0">
                <a:latin typeface="+mj-lt"/>
              </a:rPr>
              <a:t>14,13%</a:t>
            </a:r>
            <a:r>
              <a:rPr lang="hr-HR" sz="2700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954555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hr-HR" sz="2800" b="1" dirty="0" smtClean="0"/>
              <a:t>Financijska opterećenja zavoda izvan okvira pozitivnih zakonskih propisa </a:t>
            </a:r>
          </a:p>
          <a:p>
            <a:pPr algn="ctr">
              <a:buNone/>
            </a:pPr>
            <a:r>
              <a:rPr lang="hr-HR" dirty="0" smtClean="0"/>
              <a:t>Ukupno </a:t>
            </a:r>
            <a:r>
              <a:rPr lang="hr-HR" b="1" dirty="0" smtClean="0"/>
              <a:t>5.650.000 KM </a:t>
            </a:r>
            <a:r>
              <a:rPr lang="hr-HR" dirty="0" smtClean="0"/>
              <a:t>ili</a:t>
            </a:r>
            <a:r>
              <a:rPr lang="hr-HR" b="1" dirty="0" smtClean="0"/>
              <a:t> 4,73%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37180"/>
          </a:xfrm>
        </p:spPr>
        <p:txBody>
          <a:bodyPr>
            <a:no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RASHODI ZAVODA</a:t>
            </a:r>
            <a:endParaRPr lang="hr-HR" sz="3600" dirty="0">
              <a:solidFill>
                <a:schemeClr val="accent1"/>
              </a:solidFill>
              <a:effectLst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683568" y="2852936"/>
          <a:ext cx="7920882" cy="2804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2160240"/>
                <a:gridCol w="1224138"/>
              </a:tblGrid>
              <a:tr h="360040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Iznos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%</a:t>
                      </a:r>
                      <a:endParaRPr lang="hr-HR" sz="2400" dirty="0"/>
                    </a:p>
                  </a:txBody>
                  <a:tcPr/>
                </a:tc>
              </a:tr>
              <a:tr h="409153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Krediti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4.500.000 KM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3,77%</a:t>
                      </a:r>
                      <a:endParaRPr lang="hr-HR" sz="2400" dirty="0"/>
                    </a:p>
                  </a:txBody>
                  <a:tcPr/>
                </a:tc>
              </a:tr>
              <a:tr h="405830">
                <a:tc>
                  <a:txBody>
                    <a:bodyPr/>
                    <a:lstStyle/>
                    <a:p>
                      <a:r>
                        <a:rPr lang="hr-HR" sz="2400" dirty="0" err="1" smtClean="0"/>
                        <a:t>Porodiljne</a:t>
                      </a:r>
                      <a:r>
                        <a:rPr lang="hr-HR" sz="2400" dirty="0" smtClean="0"/>
                        <a:t> naknade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dirty="0" smtClean="0"/>
                        <a:t>(pokrenute tužbe</a:t>
                      </a:r>
                      <a:r>
                        <a:rPr lang="hr-HR" sz="2000" baseline="0" dirty="0" smtClean="0"/>
                        <a:t> -</a:t>
                      </a:r>
                      <a:r>
                        <a:rPr lang="hr-HR" sz="2000" dirty="0" smtClean="0"/>
                        <a:t> 2.200.000 KM bez kamata)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1.000.000 KM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0,84%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Centar za prevenciju i liječenje ovisnosti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150.000 KM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0,13%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400600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hr-HR" sz="2800" b="1" dirty="0" smtClean="0"/>
              <a:t>Projekti u funkciji izgradnje integrirane zdravstvene zaštite</a:t>
            </a:r>
          </a:p>
          <a:p>
            <a:pPr algn="ctr">
              <a:buNone/>
            </a:pPr>
            <a:r>
              <a:rPr lang="hr-HR" dirty="0" smtClean="0"/>
              <a:t>Projekti Zavoda u 2016. </a:t>
            </a:r>
            <a:r>
              <a:rPr lang="hr-HR" b="1" dirty="0" smtClean="0"/>
              <a:t>1.890.000 KM </a:t>
            </a:r>
            <a:r>
              <a:rPr lang="hr-HR" dirty="0" smtClean="0"/>
              <a:t>ili </a:t>
            </a:r>
            <a:r>
              <a:rPr lang="hr-HR" b="1" dirty="0" smtClean="0"/>
              <a:t>1,58%</a:t>
            </a: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RASHODI ZAVODA</a:t>
            </a:r>
            <a:endParaRPr lang="hr-HR" sz="3600" dirty="0">
              <a:solidFill>
                <a:schemeClr val="accent1"/>
              </a:solidFill>
              <a:effectLst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467544" y="2708920"/>
          <a:ext cx="8352927" cy="36781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0600"/>
                <a:gridCol w="1800200"/>
                <a:gridCol w="1152127"/>
              </a:tblGrid>
              <a:tr h="412440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Iznos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%</a:t>
                      </a:r>
                      <a:endParaRPr lang="hr-HR" sz="2400" dirty="0"/>
                    </a:p>
                  </a:txBody>
                  <a:tcPr/>
                </a:tc>
              </a:tr>
              <a:tr h="613792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IZIS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240.000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0,20%</a:t>
                      </a:r>
                      <a:endParaRPr lang="hr-HR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PZZ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700.000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0,59%</a:t>
                      </a:r>
                      <a:endParaRPr lang="hr-HR" sz="24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 smtClean="0"/>
                        <a:t>DRG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120.000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0,10%</a:t>
                      </a:r>
                      <a:endParaRPr lang="hr-HR" sz="2400" dirty="0"/>
                    </a:p>
                  </a:txBody>
                  <a:tcPr/>
                </a:tc>
              </a:tr>
              <a:tr h="41244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Elektronska zdravstvena iskaznica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800.000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0,67%</a:t>
                      </a:r>
                      <a:endParaRPr lang="hr-HR" sz="2400" dirty="0"/>
                    </a:p>
                  </a:txBody>
                  <a:tcPr/>
                </a:tc>
              </a:tr>
              <a:tr h="711882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Razvoj sustava informiranja osiguranika o pravima i olakšanom pristupu zdravstvenoj zaštiti </a:t>
                      </a:r>
                      <a:endParaRPr lang="hr-HR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30.000 KM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2400" dirty="0" smtClean="0"/>
                        <a:t>0,03%</a:t>
                      </a:r>
                      <a:endParaRPr lang="hr-H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67544" y="764704"/>
            <a:ext cx="8363272" cy="5400600"/>
          </a:xfrm>
        </p:spPr>
        <p:txBody>
          <a:bodyPr/>
          <a:lstStyle/>
          <a:p>
            <a:pPr algn="ctr">
              <a:spcAft>
                <a:spcPts val="600"/>
              </a:spcAft>
              <a:buNone/>
            </a:pPr>
            <a:endParaRPr lang="hr-HR" sz="2800" b="1" dirty="0" smtClean="0"/>
          </a:p>
          <a:p>
            <a:pPr algn="ctr">
              <a:spcAft>
                <a:spcPts val="1200"/>
              </a:spcAft>
              <a:buNone/>
            </a:pPr>
            <a:r>
              <a:rPr lang="hr-HR" sz="2800" b="1" dirty="0" smtClean="0"/>
              <a:t>Troškovi stručne službe</a:t>
            </a:r>
            <a:endParaRPr lang="hr-HR" dirty="0" smtClean="0"/>
          </a:p>
          <a:p>
            <a:pPr algn="ctr">
              <a:spcAft>
                <a:spcPts val="1200"/>
              </a:spcAft>
              <a:buNone/>
            </a:pPr>
            <a:r>
              <a:rPr lang="hr-HR" dirty="0" smtClean="0"/>
              <a:t>Ukupno </a:t>
            </a:r>
            <a:r>
              <a:rPr lang="hr-HR" b="1" dirty="0" smtClean="0"/>
              <a:t>6.109.000 KM </a:t>
            </a:r>
            <a:r>
              <a:rPr lang="hr-HR" dirty="0" smtClean="0"/>
              <a:t>ili </a:t>
            </a:r>
            <a:r>
              <a:rPr lang="hr-HR" b="1" dirty="0" smtClean="0"/>
              <a:t>5,12%</a:t>
            </a:r>
            <a:endParaRPr lang="hr-HR" dirty="0" smtClean="0"/>
          </a:p>
          <a:p>
            <a:r>
              <a:rPr lang="hr-HR" dirty="0" smtClean="0"/>
              <a:t>Plaće i doprinosi</a:t>
            </a:r>
          </a:p>
          <a:p>
            <a:r>
              <a:rPr lang="hr-HR" dirty="0" smtClean="0"/>
              <a:t>Materijalni troškovi</a:t>
            </a:r>
          </a:p>
          <a:p>
            <a:pPr>
              <a:spcAft>
                <a:spcPts val="600"/>
              </a:spcAft>
            </a:pPr>
            <a:r>
              <a:rPr lang="hr-HR" dirty="0" smtClean="0"/>
              <a:t>Kapitalni rashodi</a:t>
            </a:r>
          </a:p>
          <a:p>
            <a:pPr algn="ctr">
              <a:spcAft>
                <a:spcPts val="600"/>
              </a:spcAft>
              <a:buNone/>
            </a:pPr>
            <a:endParaRPr lang="hr-HR" b="1" dirty="0" smtClean="0"/>
          </a:p>
          <a:p>
            <a:pPr algn="ctr">
              <a:spcAft>
                <a:spcPts val="600"/>
              </a:spcAft>
              <a:buNone/>
            </a:pPr>
            <a:r>
              <a:rPr lang="hr-HR" b="1" dirty="0" smtClean="0"/>
              <a:t>Ukupni rashodi ZZO - 119.325.000 KM</a:t>
            </a:r>
            <a:endParaRPr lang="hr-HR" b="1" dirty="0"/>
          </a:p>
          <a:p>
            <a:pPr>
              <a:buNone/>
            </a:pPr>
            <a:endParaRPr lang="hr-HR" dirty="0" smtClean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270DE-1A0F-46B7-AA0F-46EAFE3277F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hr-HR" sz="3600" dirty="0" smtClean="0">
                <a:solidFill>
                  <a:schemeClr val="accent1"/>
                </a:solidFill>
                <a:effectLst/>
              </a:rPr>
              <a:t>RASHODI ZAVODA</a:t>
            </a:r>
            <a:endParaRPr lang="hr-HR" sz="3600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ilagođeno 1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4133</TotalTime>
  <Words>1433</Words>
  <Application>Microsoft Macintosh PowerPoint</Application>
  <PresentationFormat>On-screen Show (4:3)</PresentationFormat>
  <Paragraphs>306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Gomilanje</vt:lpstr>
      <vt:lpstr>PowerPoint Presentation</vt:lpstr>
      <vt:lpstr>FINANCIRANJE ZDRAVSTVENE ZAŠTITE PREKO ZAVODA</vt:lpstr>
      <vt:lpstr>NADLEŽNOSTI I OBVEZE ZAVODA</vt:lpstr>
      <vt:lpstr>FINANCIRANJE ZDRAVSTVENIH USTANOVA</vt:lpstr>
      <vt:lpstr>RASHODI ZAVODA</vt:lpstr>
      <vt:lpstr>RASHODI ZAVODA</vt:lpstr>
      <vt:lpstr>RASHODI ZAVODA</vt:lpstr>
      <vt:lpstr>RASHODI ZAVODA</vt:lpstr>
      <vt:lpstr>RASHODI ZAVODA</vt:lpstr>
      <vt:lpstr>PROSJEČNA POTROŠNJA NA ZDRAVSTVENU ZAŠTITU</vt:lpstr>
      <vt:lpstr>POTEŠKOĆE I PRIJETNJE</vt:lpstr>
      <vt:lpstr>TRENUTNO STANJE I NEGATIVNI EFEKTI (BOLNIČKA Z. Z.)</vt:lpstr>
      <vt:lpstr>PZZ – IZVRŠENE AKTIVNOSTI</vt:lpstr>
      <vt:lpstr>IZIS – IZVRŠENE AKTIVNOSTI</vt:lpstr>
      <vt:lpstr>DRG – IZVRŠENE AKTIVNOSTI</vt:lpstr>
      <vt:lpstr>PERSPEKTIVE I MOGUĆNOSTI RAZVOJA</vt:lpstr>
      <vt:lpstr>PRIMARNA ZDRAVSTVENA ZAŠTITA</vt:lpstr>
      <vt:lpstr>DALJNJI RAZVOJ PZZ - POSTUPNICI</vt:lpstr>
      <vt:lpstr>DALJNJI RAZVOJ PZZ - ŠIFRARNICI</vt:lpstr>
      <vt:lpstr>DALJNJI RAZVOJ - DRG</vt:lpstr>
      <vt:lpstr>DALJNJI RAZVOJ DRG</vt:lpstr>
      <vt:lpstr> LABORATORIJSKI INFORMACIJSKI SUSTAV – LIS - PLANIRANO</vt:lpstr>
      <vt:lpstr>RADIOLOŠKI INFORMACIJSKI SUSTAV – PACS - PLANIRANO</vt:lpstr>
      <vt:lpstr>E – JAVNO ZDRAVSTVO - PLANIRANO</vt:lpstr>
      <vt:lpstr>INTEGRIRANI ZDRAVSTVENI INFORMACIJSKI SUSTAV – IZIS - PLANIRANO</vt:lpstr>
      <vt:lpstr>HVALA NA PAŽNJI!</vt:lpstr>
    </vt:vector>
  </TitlesOfParts>
  <Company>by Chile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Selim B</dc:creator>
  <cp:lastModifiedBy>Rade Bosnjak</cp:lastModifiedBy>
  <cp:revision>634</cp:revision>
  <dcterms:created xsi:type="dcterms:W3CDTF">2013-06-11T13:20:53Z</dcterms:created>
  <dcterms:modified xsi:type="dcterms:W3CDTF">2016-12-16T08:17:52Z</dcterms:modified>
</cp:coreProperties>
</file>