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70" r:id="rId8"/>
    <p:sldId id="261" r:id="rId9"/>
    <p:sldId id="264" r:id="rId10"/>
    <p:sldId id="272" r:id="rId11"/>
    <p:sldId id="275" r:id="rId12"/>
    <p:sldId id="262" r:id="rId13"/>
    <p:sldId id="263" r:id="rId14"/>
    <p:sldId id="265" r:id="rId15"/>
    <p:sldId id="266" r:id="rId16"/>
    <p:sldId id="267" r:id="rId17"/>
    <p:sldId id="268" r:id="rId18"/>
    <p:sldId id="271" r:id="rId19"/>
    <p:sldId id="27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AE1A-3194-498E-A4E2-6D7241249152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7B27-22A3-4DC4-B2F0-83F5D8DB4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95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AE1A-3194-498E-A4E2-6D7241249152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7B27-22A3-4DC4-B2F0-83F5D8DB4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27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AE1A-3194-498E-A4E2-6D7241249152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7B27-22A3-4DC4-B2F0-83F5D8DB4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32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AE1A-3194-498E-A4E2-6D7241249152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7B27-22A3-4DC4-B2F0-83F5D8DB4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32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AE1A-3194-498E-A4E2-6D7241249152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7B27-22A3-4DC4-B2F0-83F5D8DB4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140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AE1A-3194-498E-A4E2-6D7241249152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7B27-22A3-4DC4-B2F0-83F5D8DB4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305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AE1A-3194-498E-A4E2-6D7241249152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7B27-22A3-4DC4-B2F0-83F5D8DB4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316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AE1A-3194-498E-A4E2-6D7241249152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7B27-22A3-4DC4-B2F0-83F5D8DB4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84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AE1A-3194-498E-A4E2-6D7241249152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7B27-22A3-4DC4-B2F0-83F5D8DB4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173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AE1A-3194-498E-A4E2-6D7241249152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7B27-22A3-4DC4-B2F0-83F5D8DB4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77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AE1A-3194-498E-A4E2-6D7241249152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7B27-22A3-4DC4-B2F0-83F5D8DB4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2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1AE1A-3194-498E-A4E2-6D7241249152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B7B27-22A3-4DC4-B2F0-83F5D8DB4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7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4374"/>
            <a:ext cx="9144000" cy="2387600"/>
          </a:xfrm>
        </p:spPr>
        <p:txBody>
          <a:bodyPr/>
          <a:lstStyle/>
          <a:p>
            <a:r>
              <a:rPr lang="hr-HR" b="1" dirty="0" smtClean="0"/>
              <a:t>Uloga medicinskog fakulteta u edukaciji liječnika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025234"/>
            <a:ext cx="9144000" cy="1655762"/>
          </a:xfrm>
        </p:spPr>
        <p:txBody>
          <a:bodyPr/>
          <a:lstStyle/>
          <a:p>
            <a:pPr hangingPunct="0"/>
            <a:r>
              <a:rPr lang="hr-HR" b="1" dirty="0" smtClean="0"/>
              <a:t>Dekan prof</a:t>
            </a:r>
            <a:r>
              <a:rPr lang="hr-HR" b="1" dirty="0"/>
              <a:t>. dr. </a:t>
            </a:r>
            <a:r>
              <a:rPr lang="hr-HR" b="1" dirty="0" err="1"/>
              <a:t>sc</a:t>
            </a:r>
            <a:r>
              <a:rPr lang="hr-HR" b="1" dirty="0"/>
              <a:t>. Milenko </a:t>
            </a:r>
            <a:r>
              <a:rPr lang="hr-HR" b="1" dirty="0" smtClean="0"/>
              <a:t>Bevanda</a:t>
            </a:r>
          </a:p>
          <a:p>
            <a:pPr hangingPunct="0"/>
            <a:r>
              <a:rPr lang="hr-HR" b="1" dirty="0" smtClean="0"/>
              <a:t>Medicinski fakultet Mostar</a:t>
            </a:r>
          </a:p>
          <a:p>
            <a:pPr hangingPunct="0"/>
            <a:r>
              <a:rPr lang="hr-HR" b="1" dirty="0" smtClean="0"/>
              <a:t>Sveučilište u Mostaru</a:t>
            </a:r>
            <a:endParaRPr lang="en-US" b="1" dirty="0" smtClean="0"/>
          </a:p>
          <a:p>
            <a:pPr hangingPunct="0"/>
            <a:endParaRPr lang="en-US" dirty="0"/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0274350"/>
              </p:ext>
            </p:extLst>
          </p:nvPr>
        </p:nvGraphicFramePr>
        <p:xfrm>
          <a:off x="108288" y="48128"/>
          <a:ext cx="1146220" cy="1146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Picture" r:id="rId3" imgW="1118616" imgH="1118616" progId="Word.Picture.8">
                  <p:embed/>
                </p:oleObj>
              </mc:Choice>
              <mc:Fallback>
                <p:oleObj name="Picture" r:id="rId3" imgW="1118616" imgH="1118616" progId="Word.Picture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88" y="48128"/>
                        <a:ext cx="1146220" cy="11462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615440" y="3100806"/>
            <a:ext cx="8961120" cy="76200"/>
          </a:xfrm>
          <a:prstGeom prst="rect">
            <a:avLst/>
          </a:prstGeom>
          <a:solidFill>
            <a:srgbClr val="00B0F0">
              <a:alpha val="75000"/>
            </a:srgbClr>
          </a:solidFill>
          <a:ln cap="rnd">
            <a:solidFill>
              <a:srgbClr val="00B0F0"/>
            </a:solidFill>
            <a:round/>
          </a:ln>
          <a:effectLst>
            <a:outerShdw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h="50800" prst="coolSlant"/>
            <a:bevelB w="127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1484" y="73861"/>
            <a:ext cx="2159551" cy="828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470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Fakultet čvrsto vjeruje da su </a:t>
            </a:r>
            <a:r>
              <a:rPr lang="hr-HR" dirty="0">
                <a:solidFill>
                  <a:schemeClr val="accent2"/>
                </a:solidFill>
              </a:rPr>
              <a:t>stručni i znanstveni rad studenata </a:t>
            </a:r>
            <a:r>
              <a:rPr lang="hr-HR" dirty="0"/>
              <a:t>sastavni dio medicinske edukacije te da izravno uključivanje studenata u stručni i znanstveni rad predstavlja vrlo bitan i sastavni dio studijskog programa, kojim se kod studenata </a:t>
            </a:r>
            <a:r>
              <a:rPr lang="hr-HR" dirty="0" smtClean="0"/>
              <a:t>potiče: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- </a:t>
            </a:r>
            <a:r>
              <a:rPr lang="hr-HR" dirty="0"/>
              <a:t>razvoj kritičkog rasuđivanja i kreativnosti,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- </a:t>
            </a:r>
            <a:r>
              <a:rPr lang="hr-HR" dirty="0" smtClean="0"/>
              <a:t>navike </a:t>
            </a:r>
            <a:r>
              <a:rPr lang="hr-HR" dirty="0"/>
              <a:t>samostalnog obrazovanja te </a:t>
            </a:r>
            <a:endParaRPr lang="hr-HR" dirty="0" smtClean="0"/>
          </a:p>
          <a:p>
            <a:pPr marL="0" indent="0">
              <a:buNone/>
            </a:pPr>
            <a:r>
              <a:rPr lang="hr-HR"/>
              <a:t> </a:t>
            </a:r>
            <a:r>
              <a:rPr lang="hr-HR" smtClean="0"/>
              <a:t>        - </a:t>
            </a:r>
            <a:r>
              <a:rPr lang="hr-HR" smtClean="0"/>
              <a:t>stjecanje </a:t>
            </a:r>
            <a:r>
              <a:rPr lang="hr-HR" dirty="0"/>
              <a:t>dodatnog znanja i istraživačkih vještina. </a:t>
            </a:r>
            <a:endParaRPr lang="hr-HR" dirty="0" smtClean="0"/>
          </a:p>
          <a:p>
            <a:endParaRPr lang="bs-Latn-BA" dirty="0" smtClean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8122" y="16207"/>
            <a:ext cx="111853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b="1" dirty="0" smtClean="0"/>
              <a:t>Uloga medicinskog fakulteta u edukaciji liječnika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160241" y="1115595"/>
            <a:ext cx="8961120" cy="76200"/>
          </a:xfrm>
          <a:prstGeom prst="rect">
            <a:avLst/>
          </a:prstGeom>
          <a:solidFill>
            <a:srgbClr val="00B0F0">
              <a:alpha val="75000"/>
            </a:srgbClr>
          </a:solidFill>
          <a:ln cap="rnd">
            <a:solidFill>
              <a:srgbClr val="00B0F0"/>
            </a:solidFill>
            <a:round/>
          </a:ln>
          <a:effectLst>
            <a:outerShdw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h="50800" prst="coolSlant"/>
            <a:bevelB w="127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98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Uloga medicinskog fakulteta u edukaciji liječnika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Kreativna disciplina, </a:t>
            </a:r>
            <a:r>
              <a:rPr lang="hr-HR" dirty="0" smtClean="0"/>
              <a:t>potrebna da se uspješno izvede projekt i napiše studentski znanstveni rad, studentu omogućuje da postane liječnik i pritom ostane akademski građanin, neovisno o tome hoće li se kasnije baviti kliničkom praksom, istraživanjem, nastavnim radom ili administrativnim radom u zdravstvu. </a:t>
            </a:r>
          </a:p>
          <a:p>
            <a:r>
              <a:rPr lang="hr-HR" dirty="0" smtClean="0"/>
              <a:t>Kroz izvedbu projekta i pisanja rada student upoznaje </a:t>
            </a:r>
            <a:r>
              <a:rPr lang="hr-HR" dirty="0" smtClean="0">
                <a:solidFill>
                  <a:schemeClr val="accent2"/>
                </a:solidFill>
              </a:rPr>
              <a:t>znanstveni pristup i metode </a:t>
            </a:r>
            <a:r>
              <a:rPr lang="hr-HR" dirty="0" smtClean="0"/>
              <a:t>kao aktivni sudionik, a pritom uči postaviti znanstvenu hipotezu, prikupiti i evaluirati podatke, priopćiti drugima rezultate i zaključke vlastitog istraživanja te razmišljati i zaključivati kritički i na znanstveni način tijekom cijele profesionalne karijere. </a:t>
            </a:r>
            <a:endParaRPr lang="en-US" dirty="0" smtClean="0"/>
          </a:p>
          <a:p>
            <a:endParaRPr lang="bs-Latn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Uloga Fakulteta u edukaciji liječnika ne odnosi se samo </a:t>
            </a:r>
            <a:r>
              <a:rPr lang="hr-HR" dirty="0"/>
              <a:t>na znanost i nastavu nego i na </a:t>
            </a:r>
            <a:r>
              <a:rPr lang="hr-HR" dirty="0">
                <a:solidFill>
                  <a:schemeClr val="accent2"/>
                </a:solidFill>
              </a:rPr>
              <a:t>kvalitetu zdravstvenih usluga </a:t>
            </a:r>
            <a:r>
              <a:rPr lang="hr-HR" dirty="0"/>
              <a:t>u klinikama. </a:t>
            </a:r>
            <a:endParaRPr lang="hr-HR" dirty="0" smtClean="0"/>
          </a:p>
          <a:p>
            <a:r>
              <a:rPr lang="hr-HR" dirty="0" smtClean="0">
                <a:solidFill>
                  <a:schemeClr val="accent2"/>
                </a:solidFill>
              </a:rPr>
              <a:t>Izravni </a:t>
            </a:r>
            <a:r>
              <a:rPr lang="hr-HR" dirty="0">
                <a:solidFill>
                  <a:schemeClr val="accent2"/>
                </a:solidFill>
              </a:rPr>
              <a:t>kontakt</a:t>
            </a:r>
            <a:r>
              <a:rPr lang="hr-HR" dirty="0"/>
              <a:t> s osobljem i pacijentima klinika i kliničkih zavoda je integralni i ključni dio edukacije studenata, pa je temeljna zadaća svih sudionika u tom procesu da studenti steknu odgovarajući uvid u funkcioniranje zdravstvene skrbi, način ophođenja s pacijentima, kolegama i suradnicima te organizaciju radnog procesa u zdravstvenoj ustanovi. </a:t>
            </a:r>
            <a:endParaRPr lang="hr-HR" dirty="0" smtClean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8122" y="16207"/>
            <a:ext cx="111853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b="1" dirty="0" smtClean="0"/>
              <a:t>Uloga medicinskog fakulteta u edukaciji liječnika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160241" y="1115595"/>
            <a:ext cx="8961120" cy="76200"/>
          </a:xfrm>
          <a:prstGeom prst="rect">
            <a:avLst/>
          </a:prstGeom>
          <a:solidFill>
            <a:srgbClr val="00B0F0">
              <a:alpha val="75000"/>
            </a:srgbClr>
          </a:solidFill>
          <a:ln cap="rnd">
            <a:solidFill>
              <a:srgbClr val="00B0F0"/>
            </a:solidFill>
            <a:round/>
          </a:ln>
          <a:effectLst>
            <a:outerShdw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h="50800" prst="coolSlant"/>
            <a:bevelB w="127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Podizanje kvalitete </a:t>
            </a:r>
            <a:r>
              <a:rPr lang="hr-HR" dirty="0" smtClean="0"/>
              <a:t>ovoga dijela nastavnog procesa ima važnu ulogu u ostvarenju uspješne konačne edukacije. Stoga je neophodno svim nastavnicima kliničkih struka osigurati potrebno vrijeme za nastavni i znanstveni rad, kao i cjeloživotnu edukaciju u pitanjima nastave, medicinske etike, komunikacijskih vještina i sl. </a:t>
            </a:r>
          </a:p>
          <a:p>
            <a:endParaRPr lang="en-US" dirty="0" smtClean="0"/>
          </a:p>
          <a:p>
            <a:r>
              <a:rPr lang="hr-HR" dirty="0" smtClean="0">
                <a:solidFill>
                  <a:schemeClr val="accent2"/>
                </a:solidFill>
              </a:rPr>
              <a:t>Trajno </a:t>
            </a:r>
            <a:r>
              <a:rPr lang="hr-HR" dirty="0">
                <a:solidFill>
                  <a:schemeClr val="accent2"/>
                </a:solidFill>
              </a:rPr>
              <a:t>usavršavanje nastavnika </a:t>
            </a:r>
            <a:r>
              <a:rPr lang="hr-HR" dirty="0"/>
              <a:t>u vidu tečajeva o umijeću medicinske edukacije još je jedan od elemenata unaprjeđenja kvalitete na Fakultetu koji treba </a:t>
            </a:r>
            <a:r>
              <a:rPr lang="hr-HR" dirty="0" smtClean="0"/>
              <a:t>nastaviti</a:t>
            </a:r>
            <a:r>
              <a:rPr lang="hr-HR" dirty="0"/>
              <a:t> </a:t>
            </a:r>
            <a:r>
              <a:rPr lang="hr-HR" dirty="0" smtClean="0"/>
              <a:t>i dalje razvijati.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8122" y="16207"/>
            <a:ext cx="111853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b="1" dirty="0" smtClean="0"/>
              <a:t>Uloga medicinskog fakulteta u edukaciji liječnika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160241" y="1115595"/>
            <a:ext cx="8961120" cy="76200"/>
          </a:xfrm>
          <a:prstGeom prst="rect">
            <a:avLst/>
          </a:prstGeom>
          <a:solidFill>
            <a:srgbClr val="00B0F0">
              <a:alpha val="75000"/>
            </a:srgbClr>
          </a:solidFill>
          <a:ln cap="rnd">
            <a:solidFill>
              <a:srgbClr val="00B0F0"/>
            </a:solidFill>
            <a:round/>
          </a:ln>
          <a:effectLst>
            <a:outerShdw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h="50800" prst="coolSlant"/>
            <a:bevelB w="127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70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Fakultet također mora </a:t>
            </a:r>
            <a:r>
              <a:rPr lang="hr-HR" dirty="0"/>
              <a:t>jamčiti </a:t>
            </a:r>
            <a:r>
              <a:rPr lang="hr-HR" dirty="0">
                <a:solidFill>
                  <a:schemeClr val="accent2"/>
                </a:solidFill>
              </a:rPr>
              <a:t>kvalitetu postojećih </a:t>
            </a:r>
            <a:r>
              <a:rPr lang="hr-HR" dirty="0" smtClean="0">
                <a:solidFill>
                  <a:schemeClr val="accent2"/>
                </a:solidFill>
              </a:rPr>
              <a:t>studijskih programa </a:t>
            </a:r>
            <a:r>
              <a:rPr lang="hr-HR" dirty="0" smtClean="0"/>
              <a:t>i trajno </a:t>
            </a:r>
            <a:r>
              <a:rPr lang="hr-HR" dirty="0"/>
              <a:t>unaprjeđivati njihovu </a:t>
            </a:r>
            <a:r>
              <a:rPr lang="hr-HR" dirty="0" smtClean="0"/>
              <a:t>kvalitetu, a time i konkurentnost </a:t>
            </a:r>
            <a:r>
              <a:rPr lang="hr-HR" dirty="0"/>
              <a:t>naših studenata – budućih liječnika na </a:t>
            </a:r>
            <a:r>
              <a:rPr lang="hr-HR" dirty="0" smtClean="0"/>
              <a:t>domaćem i međunarodnom </a:t>
            </a:r>
            <a:r>
              <a:rPr lang="hr-HR" dirty="0"/>
              <a:t>tržištu rada.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8122" y="16207"/>
            <a:ext cx="111853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b="1" dirty="0" smtClean="0"/>
              <a:t>Uloga medicinskog fakulteta u edukaciji liječnika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160241" y="1115595"/>
            <a:ext cx="8961120" cy="76200"/>
          </a:xfrm>
          <a:prstGeom prst="rect">
            <a:avLst/>
          </a:prstGeom>
          <a:solidFill>
            <a:srgbClr val="00B0F0">
              <a:alpha val="75000"/>
            </a:srgbClr>
          </a:solidFill>
          <a:ln cap="rnd">
            <a:solidFill>
              <a:srgbClr val="00B0F0"/>
            </a:solidFill>
            <a:round/>
          </a:ln>
          <a:effectLst>
            <a:outerShdw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h="50800" prst="coolSlant"/>
            <a:bevelB w="127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90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U proteklom razdoblju uložen je golem trud u </a:t>
            </a:r>
            <a:r>
              <a:rPr lang="hr-HR" dirty="0">
                <a:solidFill>
                  <a:schemeClr val="accent2"/>
                </a:solidFill>
              </a:rPr>
              <a:t>prilagodbi našeg studijskog programa</a:t>
            </a:r>
            <a:r>
              <a:rPr lang="hr-HR" dirty="0"/>
              <a:t> zahtjevima Europske komisije odnosno direktivama vezanim za ovo područje.</a:t>
            </a:r>
            <a:endParaRPr lang="en-US" dirty="0"/>
          </a:p>
          <a:p>
            <a:r>
              <a:rPr lang="hr-HR" dirty="0"/>
              <a:t>Iz navedenih razloga bilo je potrebno prilagoditi ukupnu satnicu zacrtanom cilju od najmanje 5500 sati i to bez tjelesne i zdravstvene kulture i medicinskog engleskog. </a:t>
            </a:r>
            <a:endParaRPr lang="hr-HR" dirty="0" smtClean="0"/>
          </a:p>
          <a:p>
            <a:r>
              <a:rPr lang="hr-HR" dirty="0" smtClean="0"/>
              <a:t>To </a:t>
            </a:r>
            <a:r>
              <a:rPr lang="hr-HR" dirty="0"/>
              <a:t>smo iskoristili za uvođenje </a:t>
            </a:r>
            <a:r>
              <a:rPr lang="hr-HR" dirty="0">
                <a:solidFill>
                  <a:schemeClr val="accent2"/>
                </a:solidFill>
              </a:rPr>
              <a:t>većeg broja sati praktične nastave </a:t>
            </a:r>
            <a:r>
              <a:rPr lang="hr-HR" dirty="0"/>
              <a:t>koja se implementira kroz klasične </a:t>
            </a:r>
            <a:r>
              <a:rPr lang="hr-HR" dirty="0" smtClean="0"/>
              <a:t>vježbe i kliničke </a:t>
            </a:r>
            <a:r>
              <a:rPr lang="hr-HR" dirty="0"/>
              <a:t>rotacije te obvezatnu </a:t>
            </a:r>
            <a:r>
              <a:rPr lang="hr-HR" dirty="0" smtClean="0">
                <a:solidFill>
                  <a:schemeClr val="accent2"/>
                </a:solidFill>
              </a:rPr>
              <a:t>praksu</a:t>
            </a:r>
            <a:r>
              <a:rPr lang="hr-HR" dirty="0" smtClean="0"/>
              <a:t> </a:t>
            </a:r>
            <a:r>
              <a:rPr lang="hr-HR" dirty="0"/>
              <a:t>koja se </a:t>
            </a:r>
            <a:r>
              <a:rPr lang="hr-HR" dirty="0" smtClean="0"/>
              <a:t>provodi </a:t>
            </a:r>
            <a:r>
              <a:rPr lang="hr-HR" dirty="0"/>
              <a:t>u zdravstvenim ustanovama različitog </a:t>
            </a:r>
            <a:r>
              <a:rPr lang="hr-HR" dirty="0" smtClean="0"/>
              <a:t>profila s </a:t>
            </a:r>
            <a:r>
              <a:rPr lang="hr-HR" dirty="0"/>
              <a:t>kojima je Fakultet sklopio ugovore o suradnji.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8122" y="16207"/>
            <a:ext cx="1214387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sz="3200" b="1" dirty="0" smtClean="0"/>
              <a:t>Prilagodba našeg studijskog programa zahtjevima Europske komisije</a:t>
            </a:r>
            <a:endParaRPr lang="en-US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1160241" y="1115595"/>
            <a:ext cx="8961120" cy="76200"/>
          </a:xfrm>
          <a:prstGeom prst="rect">
            <a:avLst/>
          </a:prstGeom>
          <a:solidFill>
            <a:srgbClr val="00B0F0">
              <a:alpha val="75000"/>
            </a:srgbClr>
          </a:solidFill>
          <a:ln cap="rnd">
            <a:solidFill>
              <a:srgbClr val="00B0F0"/>
            </a:solidFill>
            <a:round/>
          </a:ln>
          <a:effectLst>
            <a:outerShdw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h="50800" prst="coolSlant"/>
            <a:bevelB w="127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4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Za poboljšanje kliničke komunikacije </a:t>
            </a:r>
            <a:r>
              <a:rPr lang="hr-HR" dirty="0"/>
              <a:t>i </a:t>
            </a:r>
            <a:r>
              <a:rPr lang="hr-HR" dirty="0" smtClean="0"/>
              <a:t>praktičnih kliničkih vještina u </a:t>
            </a:r>
            <a:r>
              <a:rPr lang="hr-HR" dirty="0"/>
              <a:t>nastavu treba </a:t>
            </a:r>
            <a:r>
              <a:rPr lang="hr-HR" dirty="0">
                <a:solidFill>
                  <a:schemeClr val="accent2"/>
                </a:solidFill>
              </a:rPr>
              <a:t>uvoditi i nove nastavnike </a:t>
            </a:r>
            <a:r>
              <a:rPr lang="hr-HR" dirty="0" smtClean="0"/>
              <a:t>te poticati </a:t>
            </a:r>
            <a:r>
              <a:rPr lang="hr-HR" dirty="0"/>
              <a:t>mentorski odnos prema studentima. </a:t>
            </a:r>
            <a:endParaRPr lang="hr-HR" dirty="0" smtClean="0"/>
          </a:p>
          <a:p>
            <a:r>
              <a:rPr lang="hr-HR" dirty="0" smtClean="0"/>
              <a:t>Nastavnike treba u ovom smislu sustavno </a:t>
            </a:r>
            <a:r>
              <a:rPr lang="hr-HR" dirty="0"/>
              <a:t>poučavati metodici rada sa studentima u području </a:t>
            </a:r>
            <a:r>
              <a:rPr lang="hr-HR" dirty="0">
                <a:solidFill>
                  <a:srgbClr val="FF0000"/>
                </a:solidFill>
              </a:rPr>
              <a:t>komunikacijskih i praktičkih kliničkih vještina</a:t>
            </a:r>
            <a:r>
              <a:rPr lang="hr-HR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8122" y="16207"/>
            <a:ext cx="111853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b="1" dirty="0" smtClean="0"/>
              <a:t>Uloga medicinskog fakulteta u edukaciji liječnika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160241" y="1115595"/>
            <a:ext cx="8961120" cy="76200"/>
          </a:xfrm>
          <a:prstGeom prst="rect">
            <a:avLst/>
          </a:prstGeom>
          <a:solidFill>
            <a:srgbClr val="00B0F0">
              <a:alpha val="75000"/>
            </a:srgbClr>
          </a:solidFill>
          <a:ln cap="rnd">
            <a:solidFill>
              <a:srgbClr val="00B0F0"/>
            </a:solidFill>
            <a:round/>
          </a:ln>
          <a:effectLst>
            <a:outerShdw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h="50800" prst="coolSlant"/>
            <a:bevelB w="127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6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Ujednačavanje</a:t>
            </a:r>
            <a:r>
              <a:rPr lang="hr-HR" dirty="0" smtClean="0">
                <a:solidFill>
                  <a:schemeClr val="accent2"/>
                </a:solidFill>
              </a:rPr>
              <a:t> </a:t>
            </a:r>
            <a:r>
              <a:rPr lang="hr-HR" dirty="0">
                <a:solidFill>
                  <a:schemeClr val="accent2"/>
                </a:solidFill>
              </a:rPr>
              <a:t>kvalitete trajne edukacije </a:t>
            </a:r>
            <a:r>
              <a:rPr lang="hr-HR" dirty="0"/>
              <a:t>liječnika na svim razinama na kojima se ona danas odvija te na poticanje zajedničkih međunarodnih programa trajne edukacije. </a:t>
            </a:r>
            <a:endParaRPr lang="en-US" dirty="0"/>
          </a:p>
          <a:p>
            <a:r>
              <a:rPr lang="hr-HR" dirty="0" smtClean="0"/>
              <a:t>Pored </a:t>
            </a:r>
            <a:r>
              <a:rPr lang="hr-HR" dirty="0"/>
              <a:t>toga, poticat će se i razvijati specifični oblici </a:t>
            </a:r>
            <a:r>
              <a:rPr lang="hr-HR" u="sng" dirty="0">
                <a:solidFill>
                  <a:schemeClr val="accent2"/>
                </a:solidFill>
              </a:rPr>
              <a:t>individualnog</a:t>
            </a:r>
            <a:r>
              <a:rPr lang="hr-HR" dirty="0">
                <a:solidFill>
                  <a:schemeClr val="accent2"/>
                </a:solidFill>
              </a:rPr>
              <a:t> usavršavanja i edukacije liječnika</a:t>
            </a:r>
            <a:r>
              <a:rPr lang="hr-HR" dirty="0"/>
              <a:t>, pri čemu je potrebno točno razraditi uvjete edukacije (ustanova, mentor, trajanje, popis specifičnih umijeća koje treba svladati za dobivanje certifikata) te u suradnji </a:t>
            </a:r>
            <a:r>
              <a:rPr lang="hr-HR" dirty="0" smtClean="0"/>
              <a:t>sa stručnim </a:t>
            </a:r>
            <a:r>
              <a:rPr lang="hr-HR" dirty="0"/>
              <a:t>medicinskim društvima </a:t>
            </a:r>
            <a:r>
              <a:rPr lang="hr-HR" dirty="0">
                <a:solidFill>
                  <a:schemeClr val="accent2"/>
                </a:solidFill>
              </a:rPr>
              <a:t>razraditi kriterije za dobivanje certifikata</a:t>
            </a:r>
            <a:r>
              <a:rPr lang="hr-HR" dirty="0"/>
              <a:t> (npr. broj pretraga i postupaka i sl.). </a:t>
            </a:r>
            <a:endParaRPr lang="hr-HR" dirty="0" smtClean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8122" y="32683"/>
            <a:ext cx="1214387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sz="4000" b="1" dirty="0" smtClean="0"/>
              <a:t>U narednom razdoblju pozornost će se usmjeriti na sljedeće:</a:t>
            </a:r>
            <a:endParaRPr lang="en-US" sz="4000" b="1" dirty="0"/>
          </a:p>
        </p:txBody>
      </p:sp>
      <p:sp>
        <p:nvSpPr>
          <p:cNvPr id="5" name="Rectangle 4"/>
          <p:cNvSpPr/>
          <p:nvPr/>
        </p:nvSpPr>
        <p:spPr>
          <a:xfrm>
            <a:off x="1160241" y="1211851"/>
            <a:ext cx="8961120" cy="76200"/>
          </a:xfrm>
          <a:prstGeom prst="rect">
            <a:avLst/>
          </a:prstGeom>
          <a:solidFill>
            <a:srgbClr val="00B0F0">
              <a:alpha val="75000"/>
            </a:srgbClr>
          </a:solidFill>
          <a:ln cap="rnd">
            <a:solidFill>
              <a:srgbClr val="00B0F0"/>
            </a:solidFill>
            <a:round/>
          </a:ln>
          <a:effectLst>
            <a:outerShdw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h="50800" prst="coolSlant"/>
            <a:bevelB w="127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6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Pritom se treba nastaviti i unaprijediti </a:t>
            </a:r>
            <a:r>
              <a:rPr lang="hr-HR" dirty="0" smtClean="0">
                <a:solidFill>
                  <a:schemeClr val="accent2"/>
                </a:solidFill>
              </a:rPr>
              <a:t>suradnja s liječničkom komorom</a:t>
            </a:r>
            <a:r>
              <a:rPr lang="hr-HR" dirty="0" smtClean="0"/>
              <a:t> u nekoliko segmenata, npr. u diseminaciji obavijesti o održavanju tečajeva svim članovima komore, kao i u reguliranju priznavanja bodova od strane Komore. </a:t>
            </a:r>
            <a:endParaRPr lang="en-US" dirty="0" smtClean="0"/>
          </a:p>
          <a:p>
            <a:r>
              <a:rPr lang="hr-HR" dirty="0" smtClean="0"/>
              <a:t>Nastavit </a:t>
            </a:r>
            <a:r>
              <a:rPr lang="hr-HR" dirty="0"/>
              <a:t>će se i tradicija </a:t>
            </a:r>
            <a:r>
              <a:rPr lang="hr-HR" dirty="0">
                <a:solidFill>
                  <a:schemeClr val="accent2"/>
                </a:solidFill>
              </a:rPr>
              <a:t>suradnje Fakulteta i </a:t>
            </a:r>
            <a:r>
              <a:rPr lang="hr-HR" dirty="0" smtClean="0">
                <a:solidFill>
                  <a:schemeClr val="accent2"/>
                </a:solidFill>
              </a:rPr>
              <a:t>Centra za </a:t>
            </a:r>
            <a:r>
              <a:rPr lang="hr-HR" dirty="0">
                <a:solidFill>
                  <a:schemeClr val="accent2"/>
                </a:solidFill>
              </a:rPr>
              <a:t>medicinsku edukaciju </a:t>
            </a:r>
            <a:r>
              <a:rPr lang="hr-HR" dirty="0"/>
              <a:t>u vidu trajne edukacije u području umijeća izvođenja </a:t>
            </a:r>
            <a:r>
              <a:rPr lang="hr-HR" dirty="0" smtClean="0"/>
              <a:t>struke i nastave </a:t>
            </a:r>
            <a:r>
              <a:rPr lang="hr-HR" dirty="0"/>
              <a:t>za sve suradnike odnosno buduće nastavnike Fakulteta, koju treba osuvremeniti i unaprijediti sadržajem i kakvoćom.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60241" y="1175755"/>
            <a:ext cx="8961120" cy="76200"/>
          </a:xfrm>
          <a:prstGeom prst="rect">
            <a:avLst/>
          </a:prstGeom>
          <a:solidFill>
            <a:srgbClr val="00B0F0">
              <a:alpha val="75000"/>
            </a:srgbClr>
          </a:solidFill>
          <a:ln cap="rnd">
            <a:solidFill>
              <a:srgbClr val="00B0F0"/>
            </a:solidFill>
            <a:round/>
          </a:ln>
          <a:effectLst>
            <a:outerShdw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h="50800" prst="coolSlant"/>
            <a:bevelB w="127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-12032"/>
            <a:ext cx="1214387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sz="4000" b="1" dirty="0" smtClean="0"/>
              <a:t>U narednom razdoblju pozornost će se usmjeriti na sljedeće: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70028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U narednom razdoblju namjeravamo nastaviti vodeću ulogu Medicinskog fakulteta u </a:t>
            </a:r>
            <a:r>
              <a:rPr lang="hr-HR" dirty="0" smtClean="0"/>
              <a:t>visokoobrazovnom </a:t>
            </a:r>
            <a:r>
              <a:rPr lang="hr-HR" dirty="0"/>
              <a:t>i istraživačkom </a:t>
            </a:r>
            <a:r>
              <a:rPr lang="hr-HR" dirty="0" smtClean="0"/>
              <a:t>prostoru BiH te nastaviti suradnju </a:t>
            </a:r>
            <a:r>
              <a:rPr lang="hr-HR" dirty="0"/>
              <a:t>s ostalim medicinskim fakultetima na područjima od nacionalnog </a:t>
            </a:r>
            <a:r>
              <a:rPr lang="hr-HR" dirty="0" smtClean="0"/>
              <a:t>interesa.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60241" y="1175755"/>
            <a:ext cx="8961120" cy="76200"/>
          </a:xfrm>
          <a:prstGeom prst="rect">
            <a:avLst/>
          </a:prstGeom>
          <a:solidFill>
            <a:srgbClr val="00B0F0">
              <a:alpha val="75000"/>
            </a:srgbClr>
          </a:solidFill>
          <a:ln cap="rnd">
            <a:solidFill>
              <a:srgbClr val="00B0F0"/>
            </a:solidFill>
            <a:round/>
          </a:ln>
          <a:effectLst>
            <a:outerShdw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h="50800" prst="coolSlant"/>
            <a:bevelB w="127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-12032"/>
            <a:ext cx="1214387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sz="4000" b="1" dirty="0" smtClean="0"/>
              <a:t>U narednom razdoblju pozornost će se usmjeriti na sljedeće: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77720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22" y="16207"/>
            <a:ext cx="11185358" cy="1325563"/>
          </a:xfrm>
        </p:spPr>
        <p:txBody>
          <a:bodyPr/>
          <a:lstStyle/>
          <a:p>
            <a:pPr algn="ctr"/>
            <a:r>
              <a:rPr lang="hr-HR" b="1" dirty="0" smtClean="0"/>
              <a:t>Uloga medicinskog fakulteta u edukaciji liječnika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Posljednjih</a:t>
            </a:r>
            <a:r>
              <a:rPr lang="en-US" dirty="0" smtClean="0"/>
              <a:t> </a:t>
            </a:r>
            <a:r>
              <a:rPr lang="en-US" dirty="0" err="1" smtClean="0"/>
              <a:t>godina</a:t>
            </a:r>
            <a:r>
              <a:rPr lang="en-US" dirty="0" smtClean="0"/>
              <a:t> </a:t>
            </a:r>
            <a:r>
              <a:rPr lang="en-US" dirty="0" err="1" smtClean="0"/>
              <a:t>odvijaju</a:t>
            </a:r>
            <a:r>
              <a:rPr lang="en-US" dirty="0" smtClean="0"/>
              <a:t> se </a:t>
            </a:r>
            <a:r>
              <a:rPr lang="en-US" dirty="0" err="1" smtClean="0"/>
              <a:t>velike</a:t>
            </a:r>
            <a:r>
              <a:rPr lang="en-US" dirty="0" smtClean="0"/>
              <a:t> </a:t>
            </a:r>
            <a:r>
              <a:rPr lang="en-US" dirty="0" err="1" smtClean="0"/>
              <a:t>promjene</a:t>
            </a:r>
            <a:r>
              <a:rPr lang="en-US" dirty="0" smtClean="0"/>
              <a:t> u </a:t>
            </a:r>
            <a:r>
              <a:rPr lang="en-US" dirty="0" err="1" smtClean="0"/>
              <a:t>izobrazbi</a:t>
            </a:r>
            <a:r>
              <a:rPr lang="en-US" dirty="0" smtClean="0"/>
              <a:t> </a:t>
            </a:r>
            <a:r>
              <a:rPr lang="en-US" dirty="0" err="1" smtClean="0"/>
              <a:t>liječnika</a:t>
            </a:r>
            <a:r>
              <a:rPr lang="en-US" dirty="0" smtClean="0"/>
              <a:t>, </a:t>
            </a:r>
            <a:r>
              <a:rPr lang="en-US" dirty="0" err="1" smtClean="0"/>
              <a:t>jer</a:t>
            </a:r>
            <a:r>
              <a:rPr lang="en-US" dirty="0" smtClean="0"/>
              <a:t> je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jasniji</a:t>
            </a:r>
            <a:r>
              <a:rPr lang="en-US" dirty="0" smtClean="0"/>
              <a:t> </a:t>
            </a:r>
            <a:r>
              <a:rPr lang="en-US" dirty="0" err="1" smtClean="0"/>
              <a:t>nesklad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obrazovanja</a:t>
            </a:r>
            <a:r>
              <a:rPr lang="en-US" dirty="0" smtClean="0"/>
              <a:t> </a:t>
            </a:r>
            <a:r>
              <a:rPr lang="en-US" dirty="0" err="1" smtClean="0"/>
              <a:t>doktora</a:t>
            </a:r>
            <a:r>
              <a:rPr lang="en-US" dirty="0" smtClean="0"/>
              <a:t> medicine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budućih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potreba</a:t>
            </a:r>
            <a:r>
              <a:rPr lang="en-US" dirty="0" smtClean="0"/>
              <a:t> </a:t>
            </a:r>
            <a:r>
              <a:rPr lang="en-US" dirty="0" err="1" smtClean="0"/>
              <a:t>zdravstvene</a:t>
            </a:r>
            <a:r>
              <a:rPr lang="en-US" dirty="0" smtClean="0"/>
              <a:t> </a:t>
            </a:r>
            <a:r>
              <a:rPr lang="en-US" dirty="0" err="1" smtClean="0"/>
              <a:t>skrbi</a:t>
            </a:r>
            <a:r>
              <a:rPr lang="en-US" dirty="0" smtClean="0"/>
              <a:t>. </a:t>
            </a:r>
            <a:endParaRPr lang="hr-HR" dirty="0" smtClean="0"/>
          </a:p>
          <a:p>
            <a:r>
              <a:rPr lang="en-US" dirty="0" err="1" smtClean="0"/>
              <a:t>Zato</a:t>
            </a:r>
            <a:r>
              <a:rPr lang="en-US" dirty="0" smtClean="0"/>
              <a:t> se </a:t>
            </a:r>
            <a:r>
              <a:rPr lang="en-US" dirty="0" err="1" smtClean="0"/>
              <a:t>danas</a:t>
            </a:r>
            <a:r>
              <a:rPr lang="en-US" dirty="0" smtClean="0"/>
              <a:t> </a:t>
            </a:r>
            <a:r>
              <a:rPr lang="en-US" dirty="0" err="1" smtClean="0"/>
              <a:t>izobrazba</a:t>
            </a:r>
            <a:r>
              <a:rPr lang="en-US" dirty="0" smtClean="0"/>
              <a:t> </a:t>
            </a:r>
            <a:r>
              <a:rPr lang="en-US" dirty="0" err="1" smtClean="0"/>
              <a:t>doktora</a:t>
            </a:r>
            <a:r>
              <a:rPr lang="en-US" dirty="0" smtClean="0"/>
              <a:t> medicine </a:t>
            </a:r>
            <a:r>
              <a:rPr lang="en-US" dirty="0" err="1" smtClean="0"/>
              <a:t>temelji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stjecanju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kompetencija</a:t>
            </a:r>
            <a:r>
              <a:rPr lang="en-US" dirty="0" smtClean="0"/>
              <a:t>. </a:t>
            </a:r>
            <a:endParaRPr lang="hr-HR" dirty="0" smtClean="0"/>
          </a:p>
          <a:p>
            <a:r>
              <a:rPr lang="en-US" dirty="0" err="1" smtClean="0"/>
              <a:t>Znanje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stječe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razinama</a:t>
            </a:r>
            <a:r>
              <a:rPr lang="en-US" dirty="0" smtClean="0"/>
              <a:t> </a:t>
            </a:r>
            <a:r>
              <a:rPr lang="en-US" dirty="0" err="1" smtClean="0"/>
              <a:t>liječničkog</a:t>
            </a:r>
            <a:r>
              <a:rPr lang="en-US" dirty="0" smtClean="0"/>
              <a:t> </a:t>
            </a:r>
            <a:r>
              <a:rPr lang="en-US" dirty="0" err="1" smtClean="0"/>
              <a:t>obrazovanja</a:t>
            </a:r>
            <a:r>
              <a:rPr lang="en-US" dirty="0" smtClean="0"/>
              <a:t> mora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usmjereno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dobro </a:t>
            </a:r>
            <a:r>
              <a:rPr lang="en-US" dirty="0" err="1" smtClean="0"/>
              <a:t>definiranim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ishodima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učenja</a:t>
            </a:r>
            <a:r>
              <a:rPr lang="en-US" dirty="0" smtClean="0"/>
              <a:t>, student mora </a:t>
            </a:r>
            <a:r>
              <a:rPr lang="en-US" dirty="0" err="1" smtClean="0"/>
              <a:t>steći</a:t>
            </a:r>
            <a:r>
              <a:rPr lang="en-US" dirty="0" smtClean="0"/>
              <a:t> </a:t>
            </a:r>
            <a:r>
              <a:rPr lang="en-US" dirty="0" err="1" smtClean="0"/>
              <a:t>potrebne</a:t>
            </a:r>
            <a:r>
              <a:rPr lang="en-US" dirty="0" smtClean="0"/>
              <a:t> </a:t>
            </a:r>
            <a:r>
              <a:rPr lang="en-US" dirty="0" err="1" smtClean="0"/>
              <a:t>vještine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usvojiti</a:t>
            </a:r>
            <a:r>
              <a:rPr lang="en-US" dirty="0" smtClean="0"/>
              <a:t> </a:t>
            </a:r>
            <a:r>
              <a:rPr lang="en-US" dirty="0" err="1" smtClean="0"/>
              <a:t>profesijsko</a:t>
            </a:r>
            <a:r>
              <a:rPr lang="en-US" dirty="0" smtClean="0"/>
              <a:t> </a:t>
            </a:r>
            <a:r>
              <a:rPr lang="en-US" dirty="0" err="1" smtClean="0"/>
              <a:t>ponašanje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60241" y="1115595"/>
            <a:ext cx="8961120" cy="76200"/>
          </a:xfrm>
          <a:prstGeom prst="rect">
            <a:avLst/>
          </a:prstGeom>
          <a:solidFill>
            <a:srgbClr val="00B0F0">
              <a:alpha val="75000"/>
            </a:srgbClr>
          </a:solidFill>
          <a:ln cap="rnd">
            <a:solidFill>
              <a:srgbClr val="00B0F0"/>
            </a:solidFill>
            <a:round/>
          </a:ln>
          <a:effectLst>
            <a:outerShdw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h="50800" prst="coolSlant"/>
            <a:bevelB w="127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6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39136" y="3172997"/>
            <a:ext cx="8961120" cy="76200"/>
          </a:xfrm>
          <a:prstGeom prst="rect">
            <a:avLst/>
          </a:prstGeom>
          <a:solidFill>
            <a:srgbClr val="00B0F0">
              <a:alpha val="75000"/>
            </a:srgbClr>
          </a:solidFill>
          <a:ln cap="rnd">
            <a:solidFill>
              <a:srgbClr val="00B0F0"/>
            </a:solidFill>
            <a:round/>
          </a:ln>
          <a:effectLst>
            <a:outerShdw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h="50800" prst="coolSlant"/>
            <a:bevelB w="127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640801" y="3681662"/>
            <a:ext cx="483669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000" b="1" dirty="0" smtClean="0"/>
              <a:t>Hvala na pozornosti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96611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092" y="117990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Budući</a:t>
            </a:r>
            <a:r>
              <a:rPr lang="en-US" dirty="0" smtClean="0"/>
              <a:t> </a:t>
            </a:r>
            <a:r>
              <a:rPr lang="en-US" dirty="0" err="1" smtClean="0"/>
              <a:t>doktor</a:t>
            </a:r>
            <a:r>
              <a:rPr lang="en-US" dirty="0" smtClean="0"/>
              <a:t> mora </a:t>
            </a:r>
            <a:r>
              <a:rPr lang="en-US" dirty="0" err="1" smtClean="0"/>
              <a:t>naučiti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 smtClean="0"/>
              <a:t>steći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primijeniti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temeljene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na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dokazima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sposoban</a:t>
            </a:r>
            <a:r>
              <a:rPr lang="en-US" dirty="0" smtClean="0"/>
              <a:t> </a:t>
            </a:r>
            <a:r>
              <a:rPr lang="en-US" dirty="0" err="1" smtClean="0"/>
              <a:t>donijeti</a:t>
            </a:r>
            <a:r>
              <a:rPr lang="en-US" dirty="0" smtClean="0"/>
              <a:t> </a:t>
            </a:r>
            <a:r>
              <a:rPr lang="en-US" dirty="0" err="1" smtClean="0"/>
              <a:t>najbolje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dobrobit</a:t>
            </a:r>
            <a:r>
              <a:rPr lang="en-US" dirty="0" smtClean="0"/>
              <a:t> </a:t>
            </a:r>
            <a:r>
              <a:rPr lang="en-US" dirty="0" err="1" smtClean="0"/>
              <a:t>pacijenta</a:t>
            </a:r>
            <a:r>
              <a:rPr lang="en-US" dirty="0" smtClean="0"/>
              <a:t>; mora se </a:t>
            </a:r>
            <a:r>
              <a:rPr lang="en-US" dirty="0" err="1" smtClean="0"/>
              <a:t>prilagoditi</a:t>
            </a:r>
            <a:r>
              <a:rPr lang="en-US" dirty="0" smtClean="0"/>
              <a:t> </a:t>
            </a:r>
            <a:r>
              <a:rPr lang="en-US" dirty="0" err="1" smtClean="0"/>
              <a:t>potrebama</a:t>
            </a:r>
            <a:r>
              <a:rPr lang="en-US" dirty="0" smtClean="0"/>
              <a:t> </a:t>
            </a:r>
            <a:r>
              <a:rPr lang="en-US" dirty="0" err="1" smtClean="0"/>
              <a:t>pacijenta</a:t>
            </a:r>
            <a:r>
              <a:rPr lang="en-US" dirty="0" smtClean="0"/>
              <a:t>, </a:t>
            </a:r>
            <a:r>
              <a:rPr lang="en-US" dirty="0" err="1" smtClean="0"/>
              <a:t>prepoznati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odgovornosti</a:t>
            </a:r>
            <a:r>
              <a:rPr lang="en-US" dirty="0" smtClean="0"/>
              <a:t> u </a:t>
            </a:r>
            <a:r>
              <a:rPr lang="en-US" dirty="0" err="1" smtClean="0"/>
              <a:t>timskom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multiprofesijskom</a:t>
            </a:r>
            <a:r>
              <a:rPr lang="en-US" dirty="0" smtClean="0"/>
              <a:t> </a:t>
            </a:r>
            <a:r>
              <a:rPr lang="en-US" dirty="0" err="1" smtClean="0"/>
              <a:t>radu</a:t>
            </a:r>
            <a:r>
              <a:rPr lang="en-US" dirty="0" smtClean="0"/>
              <a:t> u </a:t>
            </a:r>
            <a:r>
              <a:rPr lang="en-US" dirty="0" err="1" smtClean="0"/>
              <a:t>procesu</a:t>
            </a:r>
            <a:r>
              <a:rPr lang="en-US" dirty="0" smtClean="0"/>
              <a:t> </a:t>
            </a:r>
            <a:r>
              <a:rPr lang="en-US" dirty="0" err="1" smtClean="0"/>
              <a:t>unaprjeđenja</a:t>
            </a:r>
            <a:r>
              <a:rPr lang="en-US" dirty="0" smtClean="0"/>
              <a:t> </a:t>
            </a:r>
            <a:r>
              <a:rPr lang="en-US" dirty="0" err="1" smtClean="0"/>
              <a:t>zdravstvene</a:t>
            </a:r>
            <a:r>
              <a:rPr lang="en-US" dirty="0" smtClean="0"/>
              <a:t> </a:t>
            </a:r>
            <a:r>
              <a:rPr lang="en-US" dirty="0" err="1" smtClean="0"/>
              <a:t>skrbi</a:t>
            </a:r>
            <a:r>
              <a:rPr lang="en-US" dirty="0" smtClean="0"/>
              <a:t>. </a:t>
            </a:r>
            <a:endParaRPr lang="hr-HR" dirty="0" smtClean="0"/>
          </a:p>
          <a:p>
            <a:r>
              <a:rPr lang="en-US" dirty="0" err="1" smtClean="0"/>
              <a:t>Istovremeno</a:t>
            </a:r>
            <a:r>
              <a:rPr lang="en-US" dirty="0" smtClean="0"/>
              <a:t> </a:t>
            </a:r>
            <a:r>
              <a:rPr lang="en-US" dirty="0" err="1" smtClean="0"/>
              <a:t>studenti</a:t>
            </a:r>
            <a:r>
              <a:rPr lang="en-US" dirty="0" smtClean="0"/>
              <a:t> medicine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 smtClean="0"/>
              <a:t>steći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područja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biomedicinskih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istraživanja</a:t>
            </a:r>
            <a:r>
              <a:rPr lang="en-US" dirty="0" smtClean="0"/>
              <a:t>, </a:t>
            </a:r>
            <a:r>
              <a:rPr lang="en-US" dirty="0" err="1" smtClean="0"/>
              <a:t>usvojiti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znanstvenog</a:t>
            </a:r>
            <a:r>
              <a:rPr lang="en-US" dirty="0" smtClean="0"/>
              <a:t> </a:t>
            </a:r>
            <a:r>
              <a:rPr lang="en-US" dirty="0" err="1" smtClean="0"/>
              <a:t>promišljanja</a:t>
            </a:r>
            <a:r>
              <a:rPr lang="en-US" dirty="0" smtClean="0"/>
              <a:t>, </a:t>
            </a:r>
            <a:r>
              <a:rPr lang="en-US" dirty="0" err="1" smtClean="0"/>
              <a:t>upoznati</a:t>
            </a:r>
            <a:r>
              <a:rPr lang="en-US" dirty="0" smtClean="0"/>
              <a:t> se s </a:t>
            </a:r>
            <a:r>
              <a:rPr lang="en-US" dirty="0" err="1" smtClean="0"/>
              <a:t>istraživanjima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motivirati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znanstveni</a:t>
            </a:r>
            <a:r>
              <a:rPr lang="en-US" dirty="0" smtClean="0"/>
              <a:t> rad.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8122" y="16207"/>
            <a:ext cx="111853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b="1" dirty="0" smtClean="0"/>
              <a:t>Uloga medicinskog fakulteta u edukaciji liječnika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069625" y="1123833"/>
            <a:ext cx="8961120" cy="76200"/>
          </a:xfrm>
          <a:prstGeom prst="rect">
            <a:avLst/>
          </a:prstGeom>
          <a:solidFill>
            <a:srgbClr val="00B0F0">
              <a:alpha val="75000"/>
            </a:srgbClr>
          </a:solidFill>
          <a:ln cap="rnd">
            <a:solidFill>
              <a:srgbClr val="00B0F0"/>
            </a:solidFill>
            <a:round/>
          </a:ln>
          <a:effectLst>
            <a:outerShdw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h="50800" prst="coolSlant"/>
            <a:bevelB w="127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4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Kako bi postigli spomenuto </a:t>
            </a:r>
            <a:r>
              <a:rPr lang="hr-HR" dirty="0"/>
              <a:t>p</a:t>
            </a:r>
            <a:r>
              <a:rPr lang="en-US" dirty="0" err="1" smtClean="0"/>
              <a:t>otrebni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novi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modeli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poučavanja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procjena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postig</a:t>
            </a:r>
            <a:r>
              <a:rPr lang="bs-Latn-BA" dirty="0" smtClean="0">
                <a:solidFill>
                  <a:srgbClr val="FF0000"/>
                </a:solidFill>
              </a:rPr>
              <a:t>n</a:t>
            </a:r>
            <a:r>
              <a:rPr lang="en-US" dirty="0" err="1" smtClean="0">
                <a:solidFill>
                  <a:srgbClr val="FF0000"/>
                </a:solidFill>
              </a:rPr>
              <a:t>utih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ishoda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učenja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znatno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veća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pozornost</a:t>
            </a:r>
            <a:r>
              <a:rPr lang="en-US" dirty="0" smtClean="0">
                <a:solidFill>
                  <a:schemeClr val="accent2"/>
                </a:solidFill>
              </a:rPr>
              <a:t> u </a:t>
            </a:r>
            <a:r>
              <a:rPr lang="en-US" dirty="0" err="1" smtClean="0">
                <a:solidFill>
                  <a:schemeClr val="accent2"/>
                </a:solidFill>
              </a:rPr>
              <a:t>procesu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ocjenjivanja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oblikovati</a:t>
            </a:r>
            <a:r>
              <a:rPr lang="en-US" dirty="0" smtClean="0"/>
              <a:t> </a:t>
            </a:r>
            <a:r>
              <a:rPr lang="en-US" dirty="0" err="1" smtClean="0"/>
              <a:t>medicinske</a:t>
            </a:r>
            <a:r>
              <a:rPr lang="en-US" dirty="0" smtClean="0"/>
              <a:t> </a:t>
            </a:r>
            <a:r>
              <a:rPr lang="en-US" dirty="0" err="1" smtClean="0"/>
              <a:t>fakultete</a:t>
            </a:r>
            <a:r>
              <a:rPr lang="en-US" dirty="0" smtClean="0"/>
              <a:t> </a:t>
            </a:r>
            <a:r>
              <a:rPr lang="en-US" dirty="0" err="1" smtClean="0"/>
              <a:t>budućnosti</a:t>
            </a:r>
            <a:r>
              <a:rPr lang="en-US" dirty="0" smtClean="0"/>
              <a:t>. </a:t>
            </a:r>
            <a:endParaRPr lang="hr-HR" dirty="0" smtClean="0"/>
          </a:p>
          <a:p>
            <a:endParaRPr lang="hr-HR" dirty="0" smtClean="0"/>
          </a:p>
          <a:p>
            <a:r>
              <a:rPr lang="en-US" dirty="0" smtClean="0"/>
              <a:t>Kao </a:t>
            </a:r>
            <a:r>
              <a:rPr lang="hr-HR" dirty="0" smtClean="0"/>
              <a:t>zemlja kandidat za ulazak u </a:t>
            </a:r>
            <a:r>
              <a:rPr lang="en-US" dirty="0" err="1" smtClean="0"/>
              <a:t>Europsk</a:t>
            </a:r>
            <a:r>
              <a:rPr lang="hr-HR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unij</a:t>
            </a:r>
            <a:r>
              <a:rPr lang="hr-HR" dirty="0" smtClean="0"/>
              <a:t>u,</a:t>
            </a:r>
            <a:r>
              <a:rPr lang="en-US" dirty="0" smtClean="0"/>
              <a:t> </a:t>
            </a:r>
            <a:r>
              <a:rPr lang="hr-HR" dirty="0" smtClean="0"/>
              <a:t>BiH će morati sudjelovati </a:t>
            </a:r>
            <a:r>
              <a:rPr lang="en-US" dirty="0" smtClean="0"/>
              <a:t>u </a:t>
            </a:r>
            <a:r>
              <a:rPr lang="en-US" dirty="0" err="1" smtClean="0"/>
              <a:t>izradi</a:t>
            </a:r>
            <a:r>
              <a:rPr lang="en-US" dirty="0" smtClean="0"/>
              <a:t> </a:t>
            </a:r>
            <a:r>
              <a:rPr lang="en-US" dirty="0" err="1" smtClean="0"/>
              <a:t>dokumenata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preporuka</a:t>
            </a:r>
            <a:r>
              <a:rPr lang="en-US" dirty="0" smtClean="0"/>
              <a:t> o </a:t>
            </a:r>
            <a:r>
              <a:rPr lang="en-US" dirty="0" err="1" smtClean="0"/>
              <a:t>medicinskoj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bs-Latn-BA" dirty="0" smtClean="0"/>
              <a:t>o</a:t>
            </a:r>
            <a:r>
              <a:rPr lang="en-US" dirty="0" err="1" smtClean="0"/>
              <a:t>brazbi</a:t>
            </a:r>
            <a:r>
              <a:rPr lang="en-US" dirty="0" smtClean="0"/>
              <a:t>,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definiraju</a:t>
            </a:r>
            <a:r>
              <a:rPr lang="en-US" dirty="0" smtClean="0"/>
              <a:t> </a:t>
            </a:r>
            <a:r>
              <a:rPr lang="en-US" dirty="0" err="1" smtClean="0"/>
              <a:t>standarde</a:t>
            </a:r>
            <a:r>
              <a:rPr lang="en-US" dirty="0" smtClean="0"/>
              <a:t> </a:t>
            </a:r>
            <a:r>
              <a:rPr lang="en-US" dirty="0" err="1" smtClean="0"/>
              <a:t>poučavanja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ocjenjivanja</a:t>
            </a:r>
            <a:r>
              <a:rPr lang="en-US" dirty="0" smtClean="0"/>
              <a:t>,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transnacionalno</a:t>
            </a:r>
            <a:r>
              <a:rPr lang="en-US" dirty="0" smtClean="0"/>
              <a:t> </a:t>
            </a:r>
            <a:r>
              <a:rPr lang="en-US" dirty="0" err="1" smtClean="0"/>
              <a:t>značenje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očekuju</a:t>
            </a:r>
            <a:r>
              <a:rPr lang="en-US" dirty="0" smtClean="0"/>
              <a:t> </a:t>
            </a:r>
            <a:r>
              <a:rPr lang="en-US" dirty="0" err="1" smtClean="0"/>
              <a:t>svoju</a:t>
            </a:r>
            <a:r>
              <a:rPr lang="en-US" dirty="0" smtClean="0"/>
              <a:t> </a:t>
            </a:r>
            <a:r>
              <a:rPr lang="en-US" dirty="0" err="1" smtClean="0"/>
              <a:t>primjenu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8122" y="16207"/>
            <a:ext cx="111853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b="1" dirty="0" smtClean="0"/>
              <a:t>Uloga medicinskog fakulteta u edukaciji liječnika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160241" y="1115595"/>
            <a:ext cx="8961120" cy="76200"/>
          </a:xfrm>
          <a:prstGeom prst="rect">
            <a:avLst/>
          </a:prstGeom>
          <a:solidFill>
            <a:srgbClr val="00B0F0">
              <a:alpha val="75000"/>
            </a:srgbClr>
          </a:solidFill>
          <a:ln cap="rnd">
            <a:solidFill>
              <a:srgbClr val="00B0F0"/>
            </a:solidFill>
            <a:round/>
          </a:ln>
          <a:effectLst>
            <a:outerShdw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h="50800" prst="coolSlant"/>
            <a:bevelB w="127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 tom smislu potrebna je </a:t>
            </a:r>
            <a:r>
              <a:rPr lang="hr-HR" dirty="0" smtClean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horizontalna i vertikalna integracija </a:t>
            </a:r>
            <a:r>
              <a:rPr lang="hr-HR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 okviru zadanoga kurikuluma te što bolje definiranje </a:t>
            </a:r>
            <a:r>
              <a:rPr lang="hr-HR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praktičnih oblika </a:t>
            </a:r>
            <a:r>
              <a:rPr lang="hr-HR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primjene stečenog znanja u svjetlu definiranih ishoda učenja. </a:t>
            </a:r>
          </a:p>
          <a:p>
            <a:pPr marL="0" indent="0">
              <a:buNone/>
            </a:pPr>
            <a:endParaRPr lang="hr-HR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hr-HR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 tome se treba osloniti na preporuke Europskih stručnih udruga, koje se odnose na dodiplomski kurikulum studija medicine, pri čemu je poželjna suradnja s Ministarstvom zdravstva, odnosnom stručnim društvima i liječničkim komorama.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8122" y="16207"/>
            <a:ext cx="111853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b="1" dirty="0" smtClean="0"/>
              <a:t>Uloga medicinskog fakulteta u edukaciji liječnika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160241" y="1115595"/>
            <a:ext cx="8961120" cy="76200"/>
          </a:xfrm>
          <a:prstGeom prst="rect">
            <a:avLst/>
          </a:prstGeom>
          <a:solidFill>
            <a:srgbClr val="00B0F0">
              <a:alpha val="75000"/>
            </a:srgbClr>
          </a:solidFill>
          <a:ln cap="rnd">
            <a:solidFill>
              <a:srgbClr val="00B0F0"/>
            </a:solidFill>
            <a:round/>
          </a:ln>
          <a:effectLst>
            <a:outerShdw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h="50800" prst="coolSlant"/>
            <a:bevelB w="127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9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Izrada </a:t>
            </a:r>
            <a:r>
              <a:rPr lang="hr-HR" dirty="0"/>
              <a:t>„</a:t>
            </a:r>
            <a:r>
              <a:rPr lang="hr-HR" dirty="0" smtClean="0">
                <a:solidFill>
                  <a:schemeClr val="accent2"/>
                </a:solidFill>
              </a:rPr>
              <a:t>ishoda učenja</a:t>
            </a:r>
            <a:r>
              <a:rPr lang="hr-HR" dirty="0" smtClean="0"/>
              <a:t>“ osnova je za izradu Kataloga </a:t>
            </a:r>
            <a:r>
              <a:rPr lang="hr-HR" dirty="0"/>
              <a:t>znanja i vještina. </a:t>
            </a:r>
            <a:r>
              <a:rPr lang="hr-HR" dirty="0" smtClean="0"/>
              <a:t>U </a:t>
            </a:r>
            <a:r>
              <a:rPr lang="hr-HR" dirty="0"/>
              <a:t>skladu s time je nužno </a:t>
            </a:r>
            <a:r>
              <a:rPr lang="hr-HR" dirty="0" smtClean="0"/>
              <a:t>urediti </a:t>
            </a:r>
            <a:r>
              <a:rPr lang="hr-HR" dirty="0"/>
              <a:t>i opremiti </a:t>
            </a:r>
            <a:r>
              <a:rPr lang="hr-HR" dirty="0">
                <a:solidFill>
                  <a:srgbClr val="FF0000"/>
                </a:solidFill>
              </a:rPr>
              <a:t>kabinete vještina </a:t>
            </a:r>
            <a:r>
              <a:rPr lang="hr-HR" dirty="0"/>
              <a:t>u sklopu Fakulteta i njegovih kliničkih nastavnih baza, kao i obnavljati opremu u postojećim kabinetima. </a:t>
            </a:r>
            <a:endParaRPr lang="hr-HR" dirty="0" smtClean="0"/>
          </a:p>
          <a:p>
            <a:r>
              <a:rPr lang="hr-HR" dirty="0" smtClean="0"/>
              <a:t>Fakultet </a:t>
            </a:r>
            <a:r>
              <a:rPr lang="hr-HR" dirty="0"/>
              <a:t>je </a:t>
            </a:r>
            <a:r>
              <a:rPr lang="hr-HR" dirty="0" smtClean="0"/>
              <a:t>dobio projekt za obnavljanje opreme za kabinet kliničkih vještina koji je </a:t>
            </a:r>
            <a:r>
              <a:rPr lang="hr-HR" dirty="0"/>
              <a:t>nezaobilazan uvjet </a:t>
            </a:r>
            <a:r>
              <a:rPr lang="hr-HR" dirty="0" err="1"/>
              <a:t>osuvremenjavanja</a:t>
            </a:r>
            <a:r>
              <a:rPr lang="hr-HR" dirty="0"/>
              <a:t> i unaprjeđenja praktične izobrazbe </a:t>
            </a:r>
            <a:r>
              <a:rPr lang="hr-HR" dirty="0" smtClean="0"/>
              <a:t>studenata.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8122" y="16207"/>
            <a:ext cx="111853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b="1" dirty="0" smtClean="0"/>
              <a:t>Uloga medicinskog fakulteta u edukaciji liječnika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160241" y="1115595"/>
            <a:ext cx="8961120" cy="76200"/>
          </a:xfrm>
          <a:prstGeom prst="rect">
            <a:avLst/>
          </a:prstGeom>
          <a:solidFill>
            <a:srgbClr val="00B0F0">
              <a:alpha val="75000"/>
            </a:srgbClr>
          </a:solidFill>
          <a:ln cap="rnd">
            <a:solidFill>
              <a:srgbClr val="00B0F0"/>
            </a:solidFill>
            <a:round/>
          </a:ln>
          <a:effectLst>
            <a:outerShdw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h="50800" prst="coolSlant"/>
            <a:bevelB w="127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9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Novost koja </a:t>
            </a:r>
            <a:r>
              <a:rPr lang="hr-HR" dirty="0"/>
              <a:t>bi dodatno trebala unaprijediti izobrazbu budućih liječnika na Fakultetu jest uvođenje strukturiranih </a:t>
            </a:r>
            <a:r>
              <a:rPr lang="hr-HR" dirty="0" err="1">
                <a:solidFill>
                  <a:schemeClr val="accent2"/>
                </a:solidFill>
              </a:rPr>
              <a:t>reanimacijskih</a:t>
            </a:r>
            <a:r>
              <a:rPr lang="hr-HR" dirty="0">
                <a:solidFill>
                  <a:schemeClr val="accent2"/>
                </a:solidFill>
              </a:rPr>
              <a:t> tečajeva </a:t>
            </a:r>
            <a:r>
              <a:rPr lang="hr-HR" dirty="0"/>
              <a:t>– od </a:t>
            </a:r>
            <a:r>
              <a:rPr lang="hr-HR" dirty="0" smtClean="0"/>
              <a:t>temeljnoga do naprednoga</a:t>
            </a:r>
            <a:r>
              <a:rPr lang="hr-HR" dirty="0"/>
              <a:t> </a:t>
            </a:r>
            <a:r>
              <a:rPr lang="hr-HR" dirty="0" smtClean="0"/>
              <a:t>koji se provodi u sklopu našeg Centra za medicinsku edukaciju. Tečaj provode naši nastavnici i suradnici </a:t>
            </a:r>
            <a:r>
              <a:rPr lang="hr-HR" dirty="0"/>
              <a:t>koji su ujedno i licencirani voditelji tečajeva </a:t>
            </a:r>
            <a:r>
              <a:rPr lang="hr-HR" dirty="0" smtClean="0"/>
              <a:t>Europskog udruženja za reanimaciju. </a:t>
            </a:r>
          </a:p>
          <a:p>
            <a:r>
              <a:rPr lang="hr-HR" dirty="0"/>
              <a:t>Za postizanje visoke kvalitete izbornih predmeta </a:t>
            </a:r>
            <a:r>
              <a:rPr lang="hr-HR" dirty="0" smtClean="0"/>
              <a:t>povećavamo broj </a:t>
            </a:r>
            <a:r>
              <a:rPr lang="hr-HR" dirty="0" smtClean="0">
                <a:solidFill>
                  <a:schemeClr val="accent2"/>
                </a:solidFill>
              </a:rPr>
              <a:t>raspoloživih izbornih </a:t>
            </a:r>
            <a:r>
              <a:rPr lang="hr-HR" dirty="0">
                <a:solidFill>
                  <a:schemeClr val="accent2"/>
                </a:solidFill>
              </a:rPr>
              <a:t>predmeta </a:t>
            </a:r>
            <a:r>
              <a:rPr lang="hr-HR" dirty="0"/>
              <a:t>koji koriste suvremene metode </a:t>
            </a:r>
            <a:r>
              <a:rPr lang="hr-HR" dirty="0" smtClean="0"/>
              <a:t>e-učenja, kako </a:t>
            </a:r>
            <a:r>
              <a:rPr lang="hr-HR" dirty="0"/>
              <a:t>bi se smanjio broj onih koji kao primarni cilj nemaju </a:t>
            </a:r>
            <a:r>
              <a:rPr lang="hr-HR" dirty="0">
                <a:solidFill>
                  <a:srgbClr val="FF0000"/>
                </a:solidFill>
              </a:rPr>
              <a:t>praktično osposobljavanje </a:t>
            </a:r>
            <a:r>
              <a:rPr lang="hr-HR" dirty="0"/>
              <a:t>studenata ili ne nude doista korisnu </a:t>
            </a:r>
            <a:r>
              <a:rPr lang="hr-HR" dirty="0">
                <a:solidFill>
                  <a:srgbClr val="FF0000"/>
                </a:solidFill>
              </a:rPr>
              <a:t>teorijsku nadopunu </a:t>
            </a:r>
            <a:r>
              <a:rPr lang="hr-HR" dirty="0"/>
              <a:t>obvezatnom kurikulumu. 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8122" y="16207"/>
            <a:ext cx="111853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b="1" dirty="0" smtClean="0"/>
              <a:t>Uloga medicinskog fakulteta u edukaciji liječnika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160241" y="1115595"/>
            <a:ext cx="8961120" cy="76200"/>
          </a:xfrm>
          <a:prstGeom prst="rect">
            <a:avLst/>
          </a:prstGeom>
          <a:solidFill>
            <a:srgbClr val="00B0F0">
              <a:alpha val="75000"/>
            </a:srgbClr>
          </a:solidFill>
          <a:ln cap="rnd">
            <a:solidFill>
              <a:srgbClr val="00B0F0"/>
            </a:solidFill>
            <a:round/>
          </a:ln>
          <a:effectLst>
            <a:outerShdw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h="50800" prst="coolSlant"/>
            <a:bevelB w="127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7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Edukacija liječnika na medicinskom fakultetu morati će definirati i </a:t>
            </a:r>
            <a:r>
              <a:rPr lang="pl-PL" b="1" dirty="0" smtClean="0"/>
              <a:t>ulogu mentora </a:t>
            </a:r>
            <a:r>
              <a:rPr lang="pl-PL" dirty="0" smtClean="0"/>
              <a:t>u izobrazbi doktora medicine i </a:t>
            </a:r>
            <a:r>
              <a:rPr lang="pl-PL" b="1" dirty="0" smtClean="0"/>
              <a:t>procjenu znanja </a:t>
            </a:r>
            <a:r>
              <a:rPr lang="pl-PL" dirty="0" smtClean="0"/>
              <a:t>na raznim razinama izobrazbe doktora medicine.</a:t>
            </a:r>
          </a:p>
          <a:p>
            <a:endParaRPr lang="pl-PL" dirty="0" smtClean="0"/>
          </a:p>
          <a:p>
            <a:r>
              <a:rPr lang="en-US" b="1" dirty="0" smtClean="0"/>
              <a:t>Mentor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važnu</a:t>
            </a:r>
            <a:r>
              <a:rPr lang="en-US" dirty="0" smtClean="0"/>
              <a:t> </a:t>
            </a:r>
            <a:r>
              <a:rPr lang="en-US" dirty="0" err="1" smtClean="0"/>
              <a:t>ulogu</a:t>
            </a:r>
            <a:r>
              <a:rPr lang="en-US" dirty="0" smtClean="0"/>
              <a:t> u </a:t>
            </a:r>
            <a:r>
              <a:rPr lang="en-US" dirty="0" err="1" smtClean="0"/>
              <a:t>procesu</a:t>
            </a:r>
            <a:r>
              <a:rPr lang="en-US" dirty="0" smtClean="0"/>
              <a:t> </a:t>
            </a:r>
            <a:r>
              <a:rPr lang="en-US" dirty="0" err="1" smtClean="0"/>
              <a:t>izobrazbe</a:t>
            </a:r>
            <a:r>
              <a:rPr lang="en-US" dirty="0" smtClean="0"/>
              <a:t> </a:t>
            </a:r>
            <a:r>
              <a:rPr lang="en-US" dirty="0" err="1" smtClean="0"/>
              <a:t>liječnika</a:t>
            </a:r>
            <a:r>
              <a:rPr lang="en-US" dirty="0" smtClean="0"/>
              <a:t>,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poslijediplomskoj</a:t>
            </a:r>
            <a:r>
              <a:rPr lang="en-US" dirty="0" smtClean="0"/>
              <a:t> </a:t>
            </a:r>
            <a:r>
              <a:rPr lang="en-US" dirty="0" err="1" smtClean="0"/>
              <a:t>razini</a:t>
            </a:r>
            <a:r>
              <a:rPr lang="en-US" dirty="0" smtClean="0"/>
              <a:t>: 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 smtClean="0"/>
              <a:t>specijalističkog</a:t>
            </a:r>
            <a:r>
              <a:rPr lang="en-US" dirty="0" smtClean="0"/>
              <a:t> </a:t>
            </a:r>
            <a:r>
              <a:rPr lang="en-US" dirty="0" err="1" smtClean="0"/>
              <a:t>usavršavanja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doktorskog</a:t>
            </a:r>
            <a:r>
              <a:rPr lang="en-US" dirty="0" smtClean="0"/>
              <a:t> </a:t>
            </a:r>
            <a:r>
              <a:rPr lang="en-US" dirty="0" err="1" smtClean="0"/>
              <a:t>studija</a:t>
            </a:r>
            <a:r>
              <a:rPr lang="en-US" dirty="0" smtClean="0"/>
              <a:t>. </a:t>
            </a:r>
            <a:endParaRPr lang="hr-HR" dirty="0" smtClean="0"/>
          </a:p>
          <a:p>
            <a:endParaRPr lang="hr-HR" dirty="0" smtClean="0"/>
          </a:p>
          <a:p>
            <a:r>
              <a:rPr lang="en-US" dirty="0" smtClean="0"/>
              <a:t>U </a:t>
            </a:r>
            <a:r>
              <a:rPr lang="hr-HR" dirty="0" smtClean="0"/>
              <a:t>BiH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veća</a:t>
            </a:r>
            <a:r>
              <a:rPr lang="en-US" dirty="0" smtClean="0"/>
              <a:t> </a:t>
            </a:r>
            <a:r>
              <a:rPr lang="en-US" dirty="0" err="1" smtClean="0"/>
              <a:t>potreba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novim</a:t>
            </a:r>
            <a:r>
              <a:rPr lang="en-US" dirty="0" smtClean="0"/>
              <a:t> </a:t>
            </a:r>
            <a:r>
              <a:rPr lang="en-US" dirty="0" err="1" smtClean="0"/>
              <a:t>specijalistima</a:t>
            </a:r>
            <a:r>
              <a:rPr lang="en-US" dirty="0" smtClean="0"/>
              <a:t>, a time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potreba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dobro </a:t>
            </a:r>
            <a:r>
              <a:rPr lang="en-US" dirty="0" err="1" smtClean="0"/>
              <a:t>osposobljenim</a:t>
            </a:r>
            <a:r>
              <a:rPr lang="en-US" dirty="0" smtClean="0"/>
              <a:t> </a:t>
            </a:r>
            <a:r>
              <a:rPr lang="en-US" dirty="0" err="1" smtClean="0"/>
              <a:t>mentorima</a:t>
            </a:r>
            <a:r>
              <a:rPr lang="en-US" dirty="0" smtClean="0"/>
              <a:t>. </a:t>
            </a:r>
            <a:r>
              <a:rPr lang="en-US" dirty="0" err="1" smtClean="0"/>
              <a:t>Istovremeno</a:t>
            </a:r>
            <a:r>
              <a:rPr lang="en-US" dirty="0" smtClean="0"/>
              <a:t> </a:t>
            </a:r>
            <a:r>
              <a:rPr lang="en-US" dirty="0" err="1" smtClean="0"/>
              <a:t>očekuje</a:t>
            </a:r>
            <a:r>
              <a:rPr lang="en-US" dirty="0" smtClean="0"/>
              <a:t> se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 smtClean="0"/>
              <a:t>uključivanje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istraživača</a:t>
            </a:r>
            <a:r>
              <a:rPr lang="en-US" dirty="0" smtClean="0"/>
              <a:t> u </a:t>
            </a:r>
            <a:r>
              <a:rPr lang="hr-HR" dirty="0" smtClean="0"/>
              <a:t>inozemne </a:t>
            </a:r>
            <a:r>
              <a:rPr lang="en-US" dirty="0" err="1" smtClean="0"/>
              <a:t>istraživačke</a:t>
            </a:r>
            <a:r>
              <a:rPr lang="en-US" dirty="0" smtClean="0"/>
              <a:t> </a:t>
            </a:r>
            <a:r>
              <a:rPr lang="en-US" dirty="0" err="1" smtClean="0"/>
              <a:t>projekte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potaknuti</a:t>
            </a:r>
            <a:r>
              <a:rPr lang="en-US" dirty="0" smtClean="0"/>
              <a:t> </a:t>
            </a:r>
            <a:r>
              <a:rPr lang="en-US" dirty="0" err="1" smtClean="0"/>
              <a:t>doktorska</a:t>
            </a:r>
            <a:r>
              <a:rPr lang="en-US" dirty="0" smtClean="0"/>
              <a:t> </a:t>
            </a:r>
            <a:r>
              <a:rPr lang="en-US" dirty="0" err="1" smtClean="0"/>
              <a:t>istraživanja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također</a:t>
            </a:r>
            <a:r>
              <a:rPr lang="en-US" dirty="0" smtClean="0"/>
              <a:t> </a:t>
            </a:r>
            <a:r>
              <a:rPr lang="en-US" dirty="0" err="1" smtClean="0"/>
              <a:t>zahtijevaju</a:t>
            </a:r>
            <a:r>
              <a:rPr lang="en-US" dirty="0" smtClean="0"/>
              <a:t> dobro </a:t>
            </a:r>
            <a:r>
              <a:rPr lang="en-US" dirty="0" err="1" smtClean="0"/>
              <a:t>obrazovane</a:t>
            </a:r>
            <a:r>
              <a:rPr lang="en-US" dirty="0" smtClean="0"/>
              <a:t> </a:t>
            </a:r>
            <a:r>
              <a:rPr lang="en-US" dirty="0" err="1" smtClean="0"/>
              <a:t>mentore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8122" y="16207"/>
            <a:ext cx="111853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b="1" dirty="0" smtClean="0"/>
              <a:t>Uloga medicinskog fakulteta u edukaciji liječnika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160241" y="1115595"/>
            <a:ext cx="8961120" cy="76200"/>
          </a:xfrm>
          <a:prstGeom prst="rect">
            <a:avLst/>
          </a:prstGeom>
          <a:solidFill>
            <a:srgbClr val="00B0F0">
              <a:alpha val="75000"/>
            </a:srgbClr>
          </a:solidFill>
          <a:ln cap="rnd">
            <a:solidFill>
              <a:srgbClr val="00B0F0"/>
            </a:solidFill>
            <a:round/>
          </a:ln>
          <a:effectLst>
            <a:outerShdw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h="50800" prst="coolSlant"/>
            <a:bevelB w="127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0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Procjena</a:t>
            </a:r>
            <a:r>
              <a:rPr lang="en-US" b="1" dirty="0" smtClean="0"/>
              <a:t> </a:t>
            </a:r>
            <a:r>
              <a:rPr lang="en-US" b="1" dirty="0" err="1" smtClean="0"/>
              <a:t>znanja</a:t>
            </a:r>
            <a:r>
              <a:rPr lang="en-US" b="1" dirty="0" smtClean="0"/>
              <a:t> </a:t>
            </a:r>
            <a:r>
              <a:rPr lang="en-US" dirty="0" err="1" smtClean="0"/>
              <a:t>važan</a:t>
            </a:r>
            <a:r>
              <a:rPr lang="en-US" dirty="0" smtClean="0"/>
              <a:t> je element </a:t>
            </a:r>
            <a:r>
              <a:rPr lang="en-US" dirty="0" err="1" smtClean="0"/>
              <a:t>obrazovnog</a:t>
            </a:r>
            <a:r>
              <a:rPr lang="en-US" dirty="0" smtClean="0"/>
              <a:t> </a:t>
            </a:r>
            <a:r>
              <a:rPr lang="en-US" dirty="0" err="1" smtClean="0"/>
              <a:t>procesa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razinama</a:t>
            </a:r>
            <a:r>
              <a:rPr lang="en-US" dirty="0" smtClean="0"/>
              <a:t> </a:t>
            </a:r>
            <a:r>
              <a:rPr lang="en-US" dirty="0" err="1" smtClean="0"/>
              <a:t>obrazovanja</a:t>
            </a:r>
            <a:r>
              <a:rPr lang="en-US" dirty="0" smtClean="0"/>
              <a:t>,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visoke</a:t>
            </a:r>
            <a:r>
              <a:rPr lang="en-US" dirty="0" smtClean="0"/>
              <a:t> </a:t>
            </a:r>
            <a:r>
              <a:rPr lang="en-US" dirty="0" err="1" smtClean="0"/>
              <a:t>zahtjeve</a:t>
            </a:r>
            <a:r>
              <a:rPr lang="en-US" dirty="0" smtClean="0"/>
              <a:t> </a:t>
            </a:r>
            <a:r>
              <a:rPr lang="en-US" dirty="0" err="1" smtClean="0"/>
              <a:t>ocjenjivanja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akademskoj</a:t>
            </a:r>
            <a:r>
              <a:rPr lang="en-US" dirty="0" smtClean="0"/>
              <a:t> </a:t>
            </a:r>
            <a:r>
              <a:rPr lang="en-US" dirty="0" err="1" smtClean="0"/>
              <a:t>razini</a:t>
            </a:r>
            <a:r>
              <a:rPr lang="en-US" dirty="0" smtClean="0"/>
              <a:t>. U </a:t>
            </a:r>
            <a:r>
              <a:rPr lang="en-US" dirty="0" err="1" smtClean="0"/>
              <a:t>današnjoj</a:t>
            </a:r>
            <a:r>
              <a:rPr lang="en-US" dirty="0" smtClean="0"/>
              <a:t> </a:t>
            </a:r>
            <a:r>
              <a:rPr lang="en-US" dirty="0" err="1" smtClean="0"/>
              <a:t>medicinskoj</a:t>
            </a:r>
            <a:r>
              <a:rPr lang="en-US" dirty="0" smtClean="0"/>
              <a:t> </a:t>
            </a:r>
            <a:r>
              <a:rPr lang="en-US" dirty="0" err="1" smtClean="0"/>
              <a:t>izobrazbi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je </a:t>
            </a:r>
            <a:r>
              <a:rPr lang="en-US" dirty="0" err="1" smtClean="0"/>
              <a:t>usmjerena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stjecanju</a:t>
            </a:r>
            <a:r>
              <a:rPr lang="en-US" dirty="0" smtClean="0"/>
              <a:t> </a:t>
            </a:r>
            <a:r>
              <a:rPr lang="en-US" dirty="0" err="1" smtClean="0"/>
              <a:t>kompetencija</a:t>
            </a:r>
            <a:r>
              <a:rPr lang="en-US" dirty="0" smtClean="0"/>
              <a:t> </a:t>
            </a:r>
            <a:r>
              <a:rPr lang="en-US" dirty="0" err="1" smtClean="0"/>
              <a:t>posebno</a:t>
            </a:r>
            <a:r>
              <a:rPr lang="en-US" dirty="0" smtClean="0"/>
              <a:t> se </a:t>
            </a:r>
            <a:r>
              <a:rPr lang="en-US" dirty="0" err="1" smtClean="0"/>
              <a:t>izdvajaju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metode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procjene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stečenog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znanja</a:t>
            </a:r>
            <a:r>
              <a:rPr lang="en-US" dirty="0" smtClean="0"/>
              <a:t>, </a:t>
            </a:r>
            <a:r>
              <a:rPr lang="en-US" dirty="0" err="1" smtClean="0"/>
              <a:t>vještina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profesionalnog</a:t>
            </a:r>
            <a:r>
              <a:rPr lang="en-US" dirty="0" smtClean="0"/>
              <a:t> </a:t>
            </a:r>
            <a:r>
              <a:rPr lang="en-US" dirty="0" err="1" smtClean="0"/>
              <a:t>ponašanja</a:t>
            </a:r>
            <a:r>
              <a:rPr lang="en-US" dirty="0" smtClean="0"/>
              <a:t> </a:t>
            </a:r>
            <a:r>
              <a:rPr lang="hr-HR" dirty="0" smtClean="0"/>
              <a:t>važnog u edukaciji liječnika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8122" y="16207"/>
            <a:ext cx="111853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b="1" dirty="0" smtClean="0"/>
              <a:t>Uloga medicinskog fakulteta u edukaciji liječnika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160241" y="1115595"/>
            <a:ext cx="8961120" cy="76200"/>
          </a:xfrm>
          <a:prstGeom prst="rect">
            <a:avLst/>
          </a:prstGeom>
          <a:solidFill>
            <a:srgbClr val="00B0F0">
              <a:alpha val="75000"/>
            </a:srgbClr>
          </a:solidFill>
          <a:ln cap="rnd">
            <a:solidFill>
              <a:srgbClr val="00B0F0"/>
            </a:solidFill>
            <a:round/>
          </a:ln>
          <a:effectLst>
            <a:outerShdw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h="50800" prst="coolSlant"/>
            <a:bevelB w="127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2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1359</Words>
  <Application>Microsoft Office PowerPoint</Application>
  <PresentationFormat>Widescreen</PresentationFormat>
  <Paragraphs>67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Office Theme</vt:lpstr>
      <vt:lpstr>Picture</vt:lpstr>
      <vt:lpstr>Uloga medicinskog fakulteta u edukaciji liječnika</vt:lpstr>
      <vt:lpstr>Uloga medicinskog fakulteta u edukaciji liječnika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Uloga medicinskog fakulteta u edukaciji liječnika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Columbia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Uloga medicinskog fakulteta u edukaciji liječnika</dc:title>
  <dc:creator>Katarina Vukojevic</dc:creator>
  <cp:lastModifiedBy>mb</cp:lastModifiedBy>
  <cp:revision>22</cp:revision>
  <dcterms:created xsi:type="dcterms:W3CDTF">2016-12-12T20:18:00Z</dcterms:created>
  <dcterms:modified xsi:type="dcterms:W3CDTF">2016-12-16T07:52:07Z</dcterms:modified>
</cp:coreProperties>
</file>